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5" r:id="rId7"/>
  </p:sldIdLst>
  <p:sldSz cx="6858000" cy="9144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2242" y="21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7DFB16-565A-4964-AF27-5529CC3E29CE}"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A089D-8C30-46BF-AFDF-7B29FFDB09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DFB16-565A-4964-AF27-5529CC3E29CE}"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A089D-8C30-46BF-AFDF-7B29FFDB09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DFB16-565A-4964-AF27-5529CC3E29CE}"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A089D-8C30-46BF-AFDF-7B29FFDB09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DFB16-565A-4964-AF27-5529CC3E29CE}"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A089D-8C30-46BF-AFDF-7B29FFDB09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7DFB16-565A-4964-AF27-5529CC3E29CE}"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A089D-8C30-46BF-AFDF-7B29FFDB09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7DFB16-565A-4964-AF27-5529CC3E29CE}" type="datetimeFigureOut">
              <a:rPr lang="en-US" smtClean="0"/>
              <a:pPr/>
              <a:t>5/10/2015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A089D-8C30-46BF-AFDF-7B29FFDB09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7DFB16-565A-4964-AF27-5529CC3E29CE}" type="datetimeFigureOut">
              <a:rPr lang="en-US" smtClean="0"/>
              <a:pPr/>
              <a:t>5/10/2015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FA089D-8C30-46BF-AFDF-7B29FFDB09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7DFB16-565A-4964-AF27-5529CC3E29CE}" type="datetimeFigureOut">
              <a:rPr lang="en-US" smtClean="0"/>
              <a:pPr/>
              <a:t>5/10/2015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FA089D-8C30-46BF-AFDF-7B29FFDB09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DFB16-565A-4964-AF27-5529CC3E29CE}" type="datetimeFigureOut">
              <a:rPr lang="en-US" smtClean="0"/>
              <a:pPr/>
              <a:t>5/10/2015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FA089D-8C30-46BF-AFDF-7B29FFDB09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7DFB16-565A-4964-AF27-5529CC3E29CE}" type="datetimeFigureOut">
              <a:rPr lang="en-US" smtClean="0"/>
              <a:pPr/>
              <a:t>5/10/2015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A089D-8C30-46BF-AFDF-7B29FFDB09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7DFB16-565A-4964-AF27-5529CC3E29CE}" type="datetimeFigureOut">
              <a:rPr lang="en-US" smtClean="0"/>
              <a:pPr/>
              <a:t>5/10/2015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A089D-8C30-46BF-AFDF-7B29FFDB09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F7DFB16-565A-4964-AF27-5529CC3E29CE}" type="datetimeFigureOut">
              <a:rPr lang="en-US" smtClean="0"/>
              <a:pPr/>
              <a:t>5/10/2015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FA089D-8C30-46BF-AFDF-7B29FFDB09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85800"/>
            <a:ext cx="6858000" cy="8458200"/>
          </a:xfrm>
        </p:spPr>
        <p:txBody>
          <a:bodyPr>
            <a:normAutofit fontScale="25000" lnSpcReduction="20000"/>
          </a:bodyPr>
          <a:lstStyle/>
          <a:p>
            <a:r>
              <a:rPr lang="en-US" sz="6400" b="1" dirty="0">
                <a:solidFill>
                  <a:schemeClr val="tx1"/>
                </a:solidFill>
              </a:rPr>
              <a:t>Monday, June </a:t>
            </a:r>
            <a:r>
              <a:rPr lang="en-US" sz="6400" b="1" dirty="0" smtClean="0">
                <a:solidFill>
                  <a:schemeClr val="tx1"/>
                </a:solidFill>
              </a:rPr>
              <a:t>1</a:t>
            </a:r>
            <a:r>
              <a:rPr lang="en-US" sz="6400" b="1" baseline="30000" dirty="0" smtClean="0">
                <a:solidFill>
                  <a:schemeClr val="tx1"/>
                </a:solidFill>
              </a:rPr>
              <a:t>st</a:t>
            </a:r>
            <a:br>
              <a:rPr lang="en-US" sz="6400" b="1" baseline="30000" dirty="0" smtClean="0">
                <a:solidFill>
                  <a:schemeClr val="tx1"/>
                </a:solidFill>
              </a:rPr>
            </a:br>
            <a:r>
              <a:rPr lang="en-US" sz="6400" b="1" dirty="0" smtClean="0">
                <a:solidFill>
                  <a:schemeClr val="tx1"/>
                </a:solidFill>
              </a:rPr>
              <a:t>Willard J. Walker Hall (WJWH)</a:t>
            </a:r>
          </a:p>
          <a:p>
            <a:endParaRPr lang="en-US" sz="6400" b="1" baseline="30000" dirty="0" smtClean="0">
              <a:solidFill>
                <a:schemeClr val="tx1"/>
              </a:solidFill>
            </a:endParaRPr>
          </a:p>
          <a:p>
            <a:pPr algn="l">
              <a:spcBef>
                <a:spcPts val="200"/>
              </a:spcBef>
            </a:pPr>
            <a:r>
              <a:rPr lang="en-US" sz="4400" dirty="0">
                <a:solidFill>
                  <a:schemeClr val="tx1"/>
                </a:solidFill>
              </a:rPr>
              <a:t> </a:t>
            </a:r>
            <a:r>
              <a:rPr lang="en-US" sz="4400" dirty="0" smtClean="0">
                <a:solidFill>
                  <a:schemeClr val="tx1"/>
                </a:solidFill>
              </a:rPr>
              <a:t>8:30 </a:t>
            </a:r>
            <a:r>
              <a:rPr lang="en-US" sz="4400" dirty="0">
                <a:solidFill>
                  <a:schemeClr val="tx1"/>
                </a:solidFill>
              </a:rPr>
              <a:t>am	</a:t>
            </a:r>
            <a:r>
              <a:rPr lang="en-US" sz="4400" b="1" dirty="0">
                <a:solidFill>
                  <a:schemeClr val="tx1"/>
                </a:solidFill>
              </a:rPr>
              <a:t>Welcome and </a:t>
            </a:r>
            <a:r>
              <a:rPr lang="en-US" sz="4400" b="1" dirty="0" smtClean="0">
                <a:solidFill>
                  <a:schemeClr val="tx1"/>
                </a:solidFill>
              </a:rPr>
              <a:t>Breakfast   - WJWH 124</a:t>
            </a:r>
            <a:endParaRPr lang="en-US" sz="4400" dirty="0">
              <a:solidFill>
                <a:schemeClr val="tx1"/>
              </a:solidFill>
            </a:endParaRPr>
          </a:p>
          <a:p>
            <a:pPr algn="l">
              <a:spcBef>
                <a:spcPts val="200"/>
              </a:spcBef>
            </a:pPr>
            <a:r>
              <a:rPr lang="en-US" sz="4400" dirty="0" smtClean="0">
                <a:solidFill>
                  <a:schemeClr val="tx1"/>
                </a:solidFill>
              </a:rPr>
              <a:t>	</a:t>
            </a:r>
            <a:r>
              <a:rPr lang="en-US" sz="4400" i="1" dirty="0" smtClean="0">
                <a:solidFill>
                  <a:schemeClr val="tx1"/>
                </a:solidFill>
              </a:rPr>
              <a:t>University of Arkansas Faculty</a:t>
            </a:r>
          </a:p>
          <a:p>
            <a:pPr algn="l">
              <a:spcBef>
                <a:spcPts val="200"/>
              </a:spcBef>
            </a:pPr>
            <a:r>
              <a:rPr lang="en-US" sz="4400" i="1" dirty="0" smtClean="0">
                <a:solidFill>
                  <a:schemeClr val="tx1"/>
                </a:solidFill>
              </a:rPr>
              <a:t>                                       -      </a:t>
            </a:r>
            <a:r>
              <a:rPr lang="en-US" sz="4400" dirty="0" smtClean="0">
                <a:solidFill>
                  <a:schemeClr val="tx1"/>
                </a:solidFill>
              </a:rPr>
              <a:t>Dean Eli Jones</a:t>
            </a:r>
          </a:p>
          <a:p>
            <a:pPr algn="l">
              <a:spcBef>
                <a:spcPts val="200"/>
              </a:spcBef>
            </a:pPr>
            <a:r>
              <a:rPr lang="en-US" sz="4400" i="1" dirty="0" smtClean="0">
                <a:solidFill>
                  <a:schemeClr val="tx1"/>
                </a:solidFill>
              </a:rPr>
              <a:t>                                       -      </a:t>
            </a:r>
            <a:r>
              <a:rPr lang="en-US" sz="4400" dirty="0" smtClean="0">
                <a:solidFill>
                  <a:schemeClr val="tx1"/>
                </a:solidFill>
              </a:rPr>
              <a:t>David Douglas</a:t>
            </a:r>
            <a:endParaRPr lang="en-US" sz="4400" dirty="0">
              <a:solidFill>
                <a:schemeClr val="tx1"/>
              </a:solidFill>
            </a:endParaRPr>
          </a:p>
          <a:p>
            <a:pPr algn="l">
              <a:spcBef>
                <a:spcPts val="200"/>
              </a:spcBef>
            </a:pPr>
            <a:r>
              <a:rPr lang="en-US" sz="4400" dirty="0">
                <a:solidFill>
                  <a:schemeClr val="tx1"/>
                </a:solidFill>
              </a:rPr>
              <a:t> </a:t>
            </a:r>
          </a:p>
          <a:p>
            <a:pPr algn="l">
              <a:spcBef>
                <a:spcPts val="200"/>
              </a:spcBef>
            </a:pPr>
            <a:r>
              <a:rPr lang="en-US" sz="4400" i="1" dirty="0" smtClean="0">
                <a:solidFill>
                  <a:schemeClr val="tx1"/>
                </a:solidFill>
              </a:rPr>
              <a:t>	IBM </a:t>
            </a:r>
            <a:r>
              <a:rPr lang="en-US" sz="4400" i="1" dirty="0">
                <a:solidFill>
                  <a:schemeClr val="tx1"/>
                </a:solidFill>
              </a:rPr>
              <a:t>Academic Initiative Team</a:t>
            </a:r>
            <a:endParaRPr lang="en-US" sz="4400" dirty="0">
              <a:solidFill>
                <a:schemeClr val="tx1"/>
              </a:solidFill>
            </a:endParaRPr>
          </a:p>
          <a:p>
            <a:pPr lvl="0" algn="l">
              <a:spcBef>
                <a:spcPts val="200"/>
              </a:spcBef>
            </a:pPr>
            <a:r>
              <a:rPr lang="en-US" sz="4400" dirty="0" smtClean="0">
                <a:solidFill>
                  <a:schemeClr val="tx1"/>
                </a:solidFill>
              </a:rPr>
              <a:t>	           -     Troy Crutcher, IBM</a:t>
            </a:r>
            <a:endParaRPr lang="en-US" sz="4400" dirty="0">
              <a:solidFill>
                <a:schemeClr val="tx1"/>
              </a:solidFill>
            </a:endParaRPr>
          </a:p>
          <a:p>
            <a:pPr lvl="0" algn="l">
              <a:spcBef>
                <a:spcPts val="200"/>
              </a:spcBef>
            </a:pPr>
            <a:r>
              <a:rPr lang="en-US" sz="4400" dirty="0" smtClean="0">
                <a:solidFill>
                  <a:schemeClr val="tx1"/>
                </a:solidFill>
              </a:rPr>
              <a:t>                                        -     Don </a:t>
            </a:r>
            <a:r>
              <a:rPr lang="en-US" sz="4400" dirty="0" err="1" smtClean="0">
                <a:solidFill>
                  <a:schemeClr val="tx1"/>
                </a:solidFill>
              </a:rPr>
              <a:t>Resnik</a:t>
            </a:r>
            <a:r>
              <a:rPr lang="en-US" sz="4400" dirty="0" smtClean="0">
                <a:solidFill>
                  <a:schemeClr val="tx1"/>
                </a:solidFill>
              </a:rPr>
              <a:t>, IBM</a:t>
            </a:r>
          </a:p>
          <a:p>
            <a:pPr lvl="0" algn="l">
              <a:spcBef>
                <a:spcPts val="200"/>
              </a:spcBef>
            </a:pPr>
            <a:r>
              <a:rPr lang="en-US" sz="4400" dirty="0" smtClean="0">
                <a:solidFill>
                  <a:schemeClr val="tx1"/>
                </a:solidFill>
              </a:rPr>
              <a:t>                                        -     Paul Newton, IBM</a:t>
            </a:r>
            <a:endParaRPr lang="en-US" sz="4400" dirty="0">
              <a:solidFill>
                <a:schemeClr val="tx1"/>
              </a:solidFill>
            </a:endParaRPr>
          </a:p>
          <a:p>
            <a:pPr algn="l">
              <a:spcBef>
                <a:spcPts val="200"/>
              </a:spcBef>
            </a:pPr>
            <a:r>
              <a:rPr lang="en-US" sz="4400" dirty="0">
                <a:solidFill>
                  <a:schemeClr val="tx1"/>
                </a:solidFill>
              </a:rPr>
              <a:t> </a:t>
            </a:r>
          </a:p>
          <a:p>
            <a:pPr algn="l">
              <a:spcBef>
                <a:spcPts val="200"/>
              </a:spcBef>
            </a:pPr>
            <a:r>
              <a:rPr lang="en-US" sz="4400" dirty="0">
                <a:solidFill>
                  <a:schemeClr val="tx1"/>
                </a:solidFill>
              </a:rPr>
              <a:t>9:30 am	</a:t>
            </a:r>
            <a:r>
              <a:rPr lang="en-US" sz="4400" b="1" dirty="0">
                <a:solidFill>
                  <a:schemeClr val="tx1"/>
                </a:solidFill>
              </a:rPr>
              <a:t>Session 1:  Strategies for Implementing System z into the </a:t>
            </a:r>
            <a:r>
              <a:rPr lang="en-US" sz="4400" b="1" dirty="0" smtClean="0">
                <a:solidFill>
                  <a:schemeClr val="tx1"/>
                </a:solidFill>
              </a:rPr>
              <a:t>Curriculum  - WJWH 124</a:t>
            </a:r>
            <a:endParaRPr lang="en-US" sz="4400" dirty="0">
              <a:solidFill>
                <a:schemeClr val="tx1"/>
              </a:solidFill>
            </a:endParaRPr>
          </a:p>
          <a:p>
            <a:pPr algn="l">
              <a:spcBef>
                <a:spcPts val="200"/>
              </a:spcBef>
            </a:pPr>
            <a:r>
              <a:rPr lang="en-US" sz="4400" dirty="0" smtClean="0">
                <a:solidFill>
                  <a:schemeClr val="tx1"/>
                </a:solidFill>
              </a:rPr>
              <a:t>	           -     David Douglas, University of Arkansas</a:t>
            </a:r>
          </a:p>
          <a:p>
            <a:pPr algn="l">
              <a:spcBef>
                <a:spcPts val="200"/>
              </a:spcBef>
            </a:pPr>
            <a:r>
              <a:rPr lang="en-US" sz="4400" dirty="0" smtClean="0">
                <a:solidFill>
                  <a:schemeClr val="tx1"/>
                </a:solidFill>
              </a:rPr>
              <a:t>	           -     John </a:t>
            </a:r>
            <a:r>
              <a:rPr lang="en-US" sz="4400" dirty="0" err="1">
                <a:solidFill>
                  <a:schemeClr val="tx1"/>
                </a:solidFill>
              </a:rPr>
              <a:t>Turchek</a:t>
            </a:r>
            <a:r>
              <a:rPr lang="en-US" sz="4400" dirty="0">
                <a:solidFill>
                  <a:schemeClr val="tx1"/>
                </a:solidFill>
              </a:rPr>
              <a:t>, Robert Morris </a:t>
            </a:r>
            <a:r>
              <a:rPr lang="en-US" sz="4400" dirty="0" smtClean="0">
                <a:solidFill>
                  <a:schemeClr val="tx1"/>
                </a:solidFill>
              </a:rPr>
              <a:t>University</a:t>
            </a:r>
          </a:p>
          <a:p>
            <a:pPr algn="l">
              <a:spcBef>
                <a:spcPts val="200"/>
              </a:spcBef>
            </a:pPr>
            <a:r>
              <a:rPr lang="en-US" sz="4400" dirty="0" smtClean="0">
                <a:solidFill>
                  <a:schemeClr val="tx1"/>
                </a:solidFill>
              </a:rPr>
              <a:t>                                        -     </a:t>
            </a:r>
            <a:r>
              <a:rPr lang="en-US" sz="4400" dirty="0" err="1" smtClean="0">
                <a:solidFill>
                  <a:schemeClr val="tx1"/>
                </a:solidFill>
              </a:rPr>
              <a:t>Packy</a:t>
            </a:r>
            <a:r>
              <a:rPr lang="en-US" sz="4400" dirty="0" smtClean="0">
                <a:solidFill>
                  <a:schemeClr val="tx1"/>
                </a:solidFill>
              </a:rPr>
              <a:t> Laverty, Robert Morris University</a:t>
            </a:r>
            <a:endParaRPr lang="en-US" sz="4400" dirty="0">
              <a:solidFill>
                <a:schemeClr val="tx1"/>
              </a:solidFill>
            </a:endParaRPr>
          </a:p>
          <a:p>
            <a:pPr algn="l">
              <a:spcBef>
                <a:spcPts val="200"/>
              </a:spcBef>
            </a:pPr>
            <a:r>
              <a:rPr lang="en-US" sz="4400" dirty="0" smtClean="0">
                <a:solidFill>
                  <a:schemeClr val="tx1"/>
                </a:solidFill>
              </a:rPr>
              <a:t>	           -     </a:t>
            </a:r>
            <a:r>
              <a:rPr lang="en-US" sz="4400" dirty="0">
                <a:solidFill>
                  <a:schemeClr val="tx1"/>
                </a:solidFill>
              </a:rPr>
              <a:t>Susan </a:t>
            </a:r>
            <a:r>
              <a:rPr lang="en-US" sz="4400" dirty="0" err="1">
                <a:solidFill>
                  <a:schemeClr val="tx1"/>
                </a:solidFill>
              </a:rPr>
              <a:t>Dischiave</a:t>
            </a:r>
            <a:r>
              <a:rPr lang="en-US" sz="4400" dirty="0">
                <a:solidFill>
                  <a:schemeClr val="tx1"/>
                </a:solidFill>
              </a:rPr>
              <a:t>, Syracuse University</a:t>
            </a:r>
          </a:p>
          <a:p>
            <a:pPr lvl="0" algn="l">
              <a:spcBef>
                <a:spcPts val="200"/>
              </a:spcBef>
            </a:pPr>
            <a:r>
              <a:rPr lang="en-US" sz="4400" dirty="0" smtClean="0">
                <a:solidFill>
                  <a:schemeClr val="tx1"/>
                </a:solidFill>
              </a:rPr>
              <a:t>                                        -     Dave </a:t>
            </a:r>
            <a:r>
              <a:rPr lang="en-US" sz="4400" dirty="0" err="1">
                <a:solidFill>
                  <a:schemeClr val="tx1"/>
                </a:solidFill>
              </a:rPr>
              <a:t>Dischiave</a:t>
            </a:r>
            <a:r>
              <a:rPr lang="en-US" sz="4400" dirty="0">
                <a:solidFill>
                  <a:schemeClr val="tx1"/>
                </a:solidFill>
              </a:rPr>
              <a:t>, Syracuse University</a:t>
            </a:r>
          </a:p>
          <a:p>
            <a:pPr lvl="0" algn="l">
              <a:spcBef>
                <a:spcPts val="200"/>
              </a:spcBef>
            </a:pPr>
            <a:r>
              <a:rPr lang="en-US" sz="4400" dirty="0" smtClean="0">
                <a:solidFill>
                  <a:schemeClr val="tx1"/>
                </a:solidFill>
              </a:rPr>
              <a:t>	           -     Cameron </a:t>
            </a:r>
            <a:r>
              <a:rPr lang="en-US" sz="4400" dirty="0" err="1">
                <a:solidFill>
                  <a:schemeClr val="tx1"/>
                </a:solidFill>
              </a:rPr>
              <a:t>Seay</a:t>
            </a:r>
            <a:r>
              <a:rPr lang="en-US" sz="4400" dirty="0">
                <a:solidFill>
                  <a:schemeClr val="tx1"/>
                </a:solidFill>
              </a:rPr>
              <a:t>, North Carolina A&amp;T</a:t>
            </a:r>
          </a:p>
          <a:p>
            <a:pPr lvl="0" algn="l">
              <a:spcBef>
                <a:spcPts val="200"/>
              </a:spcBef>
            </a:pPr>
            <a:r>
              <a:rPr lang="en-US" sz="4400" dirty="0" smtClean="0">
                <a:solidFill>
                  <a:schemeClr val="tx1"/>
                </a:solidFill>
              </a:rPr>
              <a:t>	           -     Don </a:t>
            </a:r>
            <a:r>
              <a:rPr lang="en-US" sz="4400" dirty="0" err="1">
                <a:solidFill>
                  <a:schemeClr val="tx1"/>
                </a:solidFill>
              </a:rPr>
              <a:t>Resnik</a:t>
            </a:r>
            <a:r>
              <a:rPr lang="en-US" sz="4400" dirty="0">
                <a:solidFill>
                  <a:schemeClr val="tx1"/>
                </a:solidFill>
              </a:rPr>
              <a:t>, IBM, Moderator</a:t>
            </a:r>
          </a:p>
          <a:p>
            <a:pPr algn="l">
              <a:spcBef>
                <a:spcPts val="200"/>
              </a:spcBef>
            </a:pPr>
            <a:r>
              <a:rPr lang="en-US" sz="4400" dirty="0">
                <a:solidFill>
                  <a:schemeClr val="tx1"/>
                </a:solidFill>
              </a:rPr>
              <a:t> </a:t>
            </a:r>
          </a:p>
          <a:p>
            <a:pPr algn="l">
              <a:spcBef>
                <a:spcPts val="200"/>
              </a:spcBef>
            </a:pPr>
            <a:r>
              <a:rPr lang="en-US" sz="4400" dirty="0">
                <a:solidFill>
                  <a:schemeClr val="tx1"/>
                </a:solidFill>
              </a:rPr>
              <a:t>10:45 am	</a:t>
            </a:r>
            <a:r>
              <a:rPr lang="en-US" sz="4400" b="1" dirty="0">
                <a:solidFill>
                  <a:schemeClr val="tx1"/>
                </a:solidFill>
              </a:rPr>
              <a:t>Break</a:t>
            </a:r>
            <a:endParaRPr lang="en-US" sz="4400" dirty="0">
              <a:solidFill>
                <a:schemeClr val="tx1"/>
              </a:solidFill>
            </a:endParaRPr>
          </a:p>
          <a:p>
            <a:pPr algn="l">
              <a:spcBef>
                <a:spcPts val="200"/>
              </a:spcBef>
            </a:pPr>
            <a:r>
              <a:rPr lang="en-US" sz="4400" b="1" dirty="0">
                <a:solidFill>
                  <a:schemeClr val="tx1"/>
                </a:solidFill>
              </a:rPr>
              <a:t> </a:t>
            </a:r>
            <a:endParaRPr lang="en-US" sz="4400" dirty="0">
              <a:solidFill>
                <a:schemeClr val="tx1"/>
              </a:solidFill>
            </a:endParaRPr>
          </a:p>
          <a:p>
            <a:pPr algn="l">
              <a:spcBef>
                <a:spcPts val="200"/>
              </a:spcBef>
            </a:pPr>
            <a:r>
              <a:rPr lang="en-US" sz="4400" dirty="0">
                <a:solidFill>
                  <a:schemeClr val="tx1"/>
                </a:solidFill>
              </a:rPr>
              <a:t>11:00 am	</a:t>
            </a:r>
            <a:r>
              <a:rPr lang="en-US" sz="4400" b="1" dirty="0" smtClean="0">
                <a:solidFill>
                  <a:schemeClr val="tx1"/>
                </a:solidFill>
              </a:rPr>
              <a:t>Session 2:  z Enterprise Skills for new Academic Educators (Hands-on) – WJWH 331</a:t>
            </a:r>
            <a:endParaRPr lang="en-US" sz="4400" dirty="0">
              <a:solidFill>
                <a:schemeClr val="tx1"/>
              </a:solidFill>
            </a:endParaRPr>
          </a:p>
          <a:p>
            <a:pPr algn="l">
              <a:spcBef>
                <a:spcPts val="200"/>
              </a:spcBef>
            </a:pPr>
            <a:r>
              <a:rPr lang="en-US" sz="4400" dirty="0" smtClean="0">
                <a:solidFill>
                  <a:schemeClr val="tx1"/>
                </a:solidFill>
              </a:rPr>
              <a:t>                                        -     Packy Laverty, Robert Morris University</a:t>
            </a:r>
            <a:endParaRPr lang="en-US" sz="4400" dirty="0">
              <a:solidFill>
                <a:schemeClr val="tx1"/>
              </a:solidFill>
            </a:endParaRPr>
          </a:p>
          <a:p>
            <a:pPr algn="l">
              <a:spcBef>
                <a:spcPts val="200"/>
              </a:spcBef>
            </a:pPr>
            <a:r>
              <a:rPr lang="en-US" sz="4400" dirty="0">
                <a:solidFill>
                  <a:schemeClr val="tx1"/>
                </a:solidFill>
              </a:rPr>
              <a:t> </a:t>
            </a:r>
            <a:endParaRPr lang="en-US" sz="4400" dirty="0" smtClean="0">
              <a:solidFill>
                <a:schemeClr val="tx1"/>
              </a:solidFill>
            </a:endParaRPr>
          </a:p>
          <a:p>
            <a:pPr algn="l">
              <a:spcBef>
                <a:spcPts val="200"/>
              </a:spcBef>
            </a:pPr>
            <a:r>
              <a:rPr lang="en-US" sz="4400" dirty="0" smtClean="0">
                <a:solidFill>
                  <a:schemeClr val="tx1"/>
                </a:solidFill>
              </a:rPr>
              <a:t>12:00 </a:t>
            </a:r>
            <a:r>
              <a:rPr lang="en-US" sz="4400" dirty="0">
                <a:solidFill>
                  <a:schemeClr val="tx1"/>
                </a:solidFill>
              </a:rPr>
              <a:t>pm	</a:t>
            </a:r>
            <a:r>
              <a:rPr lang="en-US" sz="4400" b="1" dirty="0" smtClean="0">
                <a:solidFill>
                  <a:schemeClr val="tx1"/>
                </a:solidFill>
              </a:rPr>
              <a:t>Lunch – Walker 124</a:t>
            </a:r>
          </a:p>
          <a:p>
            <a:pPr algn="l">
              <a:spcBef>
                <a:spcPts val="200"/>
              </a:spcBef>
            </a:pPr>
            <a:r>
              <a:rPr lang="en-US" sz="4400" dirty="0">
                <a:solidFill>
                  <a:schemeClr val="tx1"/>
                </a:solidFill>
              </a:rPr>
              <a:t> </a:t>
            </a:r>
          </a:p>
          <a:p>
            <a:pPr algn="l">
              <a:spcBef>
                <a:spcPts val="200"/>
              </a:spcBef>
            </a:pPr>
            <a:r>
              <a:rPr lang="en-US" sz="4400" dirty="0">
                <a:solidFill>
                  <a:schemeClr val="tx1"/>
                </a:solidFill>
              </a:rPr>
              <a:t>1:15 pm	</a:t>
            </a:r>
            <a:r>
              <a:rPr lang="en-US" sz="4400" b="1" dirty="0">
                <a:solidFill>
                  <a:schemeClr val="tx1"/>
                </a:solidFill>
              </a:rPr>
              <a:t>Session </a:t>
            </a:r>
            <a:r>
              <a:rPr lang="en-US" sz="4400" b="1" dirty="0" smtClean="0">
                <a:solidFill>
                  <a:schemeClr val="tx1"/>
                </a:solidFill>
              </a:rPr>
              <a:t>3:  </a:t>
            </a:r>
            <a:r>
              <a:rPr lang="en-US" sz="4400" b="1" dirty="0" err="1" smtClean="0">
                <a:solidFill>
                  <a:schemeClr val="tx1"/>
                </a:solidFill>
              </a:rPr>
              <a:t>RDz</a:t>
            </a:r>
            <a:r>
              <a:rPr lang="en-US" sz="4400" b="1" dirty="0" smtClean="0">
                <a:solidFill>
                  <a:schemeClr val="tx1"/>
                </a:solidFill>
              </a:rPr>
              <a:t> Lab (Hands-on) - WJWH 331</a:t>
            </a:r>
            <a:endParaRPr lang="en-US" sz="4400" dirty="0">
              <a:solidFill>
                <a:schemeClr val="tx1"/>
              </a:solidFill>
            </a:endParaRPr>
          </a:p>
          <a:p>
            <a:pPr algn="l">
              <a:spcBef>
                <a:spcPts val="200"/>
              </a:spcBef>
            </a:pPr>
            <a:r>
              <a:rPr lang="en-US" sz="4400" dirty="0" smtClean="0">
                <a:solidFill>
                  <a:schemeClr val="tx1"/>
                </a:solidFill>
              </a:rPr>
              <a:t>  	         </a:t>
            </a:r>
            <a:r>
              <a:rPr lang="en-US" sz="4400" dirty="0" smtClean="0">
                <a:solidFill>
                  <a:schemeClr val="tx1"/>
                </a:solidFill>
              </a:rPr>
              <a:t>  </a:t>
            </a:r>
            <a:r>
              <a:rPr lang="en-US" sz="4400" dirty="0" smtClean="0">
                <a:solidFill>
                  <a:schemeClr val="tx1"/>
                </a:solidFill>
              </a:rPr>
              <a:t>-     Dave </a:t>
            </a:r>
            <a:r>
              <a:rPr lang="en-US" sz="4400" dirty="0" err="1" smtClean="0">
                <a:solidFill>
                  <a:schemeClr val="tx1"/>
                </a:solidFill>
              </a:rPr>
              <a:t>Dichiave</a:t>
            </a:r>
            <a:r>
              <a:rPr lang="en-US" sz="4400" dirty="0" smtClean="0">
                <a:solidFill>
                  <a:schemeClr val="tx1"/>
                </a:solidFill>
              </a:rPr>
              <a:t>, Syracuse University</a:t>
            </a:r>
            <a:endParaRPr lang="en-US" sz="4400" dirty="0">
              <a:solidFill>
                <a:schemeClr val="tx1"/>
              </a:solidFill>
            </a:endParaRPr>
          </a:p>
          <a:p>
            <a:pPr algn="l">
              <a:spcBef>
                <a:spcPts val="200"/>
              </a:spcBef>
            </a:pPr>
            <a:r>
              <a:rPr lang="en-US" sz="4400" dirty="0">
                <a:solidFill>
                  <a:schemeClr val="tx1"/>
                </a:solidFill>
              </a:rPr>
              <a:t> </a:t>
            </a:r>
          </a:p>
          <a:p>
            <a:pPr algn="l">
              <a:spcBef>
                <a:spcPts val="200"/>
              </a:spcBef>
            </a:pPr>
            <a:r>
              <a:rPr lang="en-US" sz="4400" dirty="0">
                <a:solidFill>
                  <a:schemeClr val="tx1"/>
                </a:solidFill>
              </a:rPr>
              <a:t>2:15 pm	</a:t>
            </a:r>
            <a:r>
              <a:rPr lang="en-US" sz="4400" b="1" dirty="0">
                <a:solidFill>
                  <a:schemeClr val="tx1"/>
                </a:solidFill>
              </a:rPr>
              <a:t>Break</a:t>
            </a:r>
            <a:endParaRPr lang="en-US" sz="4400" dirty="0">
              <a:solidFill>
                <a:schemeClr val="tx1"/>
              </a:solidFill>
            </a:endParaRPr>
          </a:p>
          <a:p>
            <a:pPr algn="l">
              <a:spcBef>
                <a:spcPts val="200"/>
              </a:spcBef>
            </a:pPr>
            <a:r>
              <a:rPr lang="en-US" sz="4400" b="1" dirty="0">
                <a:solidFill>
                  <a:schemeClr val="tx1"/>
                </a:solidFill>
              </a:rPr>
              <a:t> </a:t>
            </a:r>
            <a:endParaRPr lang="en-US" sz="4400" dirty="0">
              <a:solidFill>
                <a:schemeClr val="tx1"/>
              </a:solidFill>
            </a:endParaRPr>
          </a:p>
          <a:p>
            <a:pPr algn="l">
              <a:spcBef>
                <a:spcPts val="200"/>
              </a:spcBef>
            </a:pPr>
            <a:r>
              <a:rPr lang="en-US" sz="4400" dirty="0">
                <a:solidFill>
                  <a:schemeClr val="tx1"/>
                </a:solidFill>
              </a:rPr>
              <a:t>2:30 pm	</a:t>
            </a:r>
            <a:r>
              <a:rPr lang="en-US" sz="4400" b="1" dirty="0">
                <a:solidFill>
                  <a:schemeClr val="tx1"/>
                </a:solidFill>
              </a:rPr>
              <a:t>Session </a:t>
            </a:r>
            <a:r>
              <a:rPr lang="en-US" sz="4400" b="1" dirty="0" smtClean="0">
                <a:solidFill>
                  <a:schemeClr val="tx1"/>
                </a:solidFill>
              </a:rPr>
              <a:t>4:  Introduction to Analytics using SPSS Modeler on z: Part I (Hands-on) – WJWH 331</a:t>
            </a:r>
          </a:p>
          <a:p>
            <a:pPr algn="l">
              <a:spcBef>
                <a:spcPts val="200"/>
              </a:spcBef>
            </a:pPr>
            <a:r>
              <a:rPr lang="en-US" sz="4400" dirty="0" smtClean="0">
                <a:solidFill>
                  <a:schemeClr val="tx1"/>
                </a:solidFill>
              </a:rPr>
              <a:t>   	        </a:t>
            </a:r>
            <a:r>
              <a:rPr lang="en-US" sz="4400" dirty="0" smtClean="0">
                <a:solidFill>
                  <a:schemeClr val="tx1"/>
                </a:solidFill>
              </a:rPr>
              <a:t>   </a:t>
            </a:r>
            <a:r>
              <a:rPr lang="en-US" sz="4400" dirty="0" smtClean="0">
                <a:solidFill>
                  <a:schemeClr val="tx1"/>
                </a:solidFill>
              </a:rPr>
              <a:t>-      David Douglas, University of Arkansas</a:t>
            </a:r>
          </a:p>
          <a:p>
            <a:pPr algn="l">
              <a:spcBef>
                <a:spcPts val="200"/>
              </a:spcBef>
            </a:pPr>
            <a:endParaRPr lang="en-US" sz="4400" dirty="0">
              <a:solidFill>
                <a:schemeClr val="tx1"/>
              </a:solidFill>
            </a:endParaRPr>
          </a:p>
          <a:p>
            <a:pPr algn="l">
              <a:spcBef>
                <a:spcPts val="200"/>
              </a:spcBef>
            </a:pPr>
            <a:r>
              <a:rPr lang="en-US" sz="4400" dirty="0">
                <a:solidFill>
                  <a:schemeClr val="tx1"/>
                </a:solidFill>
              </a:rPr>
              <a:t>3:30 pm	</a:t>
            </a:r>
            <a:r>
              <a:rPr lang="en-US" sz="4400" b="1" dirty="0">
                <a:solidFill>
                  <a:schemeClr val="tx1"/>
                </a:solidFill>
              </a:rPr>
              <a:t>Break</a:t>
            </a:r>
            <a:endParaRPr lang="en-US" sz="4400" dirty="0">
              <a:solidFill>
                <a:schemeClr val="tx1"/>
              </a:solidFill>
            </a:endParaRPr>
          </a:p>
          <a:p>
            <a:pPr algn="l">
              <a:spcBef>
                <a:spcPts val="200"/>
              </a:spcBef>
            </a:pPr>
            <a:r>
              <a:rPr lang="en-US" sz="4400" b="1" dirty="0">
                <a:solidFill>
                  <a:schemeClr val="tx1"/>
                </a:solidFill>
              </a:rPr>
              <a:t> </a:t>
            </a:r>
            <a:endParaRPr lang="en-US" sz="4400" dirty="0">
              <a:solidFill>
                <a:schemeClr val="tx1"/>
              </a:solidFill>
            </a:endParaRPr>
          </a:p>
          <a:p>
            <a:pPr algn="l">
              <a:spcBef>
                <a:spcPts val="200"/>
              </a:spcBef>
            </a:pPr>
            <a:r>
              <a:rPr lang="en-US" sz="4400" dirty="0">
                <a:solidFill>
                  <a:schemeClr val="tx1"/>
                </a:solidFill>
              </a:rPr>
              <a:t>3:45 pm	</a:t>
            </a:r>
            <a:r>
              <a:rPr lang="en-US" sz="4400" b="1" dirty="0">
                <a:solidFill>
                  <a:schemeClr val="tx1"/>
                </a:solidFill>
              </a:rPr>
              <a:t>Session </a:t>
            </a:r>
            <a:r>
              <a:rPr lang="en-US" sz="4400" b="1" dirty="0" smtClean="0">
                <a:solidFill>
                  <a:schemeClr val="tx1"/>
                </a:solidFill>
              </a:rPr>
              <a:t>5:  Integrating Master the Mainframe into coursework, Registration for Materials (Hands-	on) – WJWH 331</a:t>
            </a:r>
          </a:p>
          <a:p>
            <a:pPr algn="l">
              <a:spcBef>
                <a:spcPts val="200"/>
              </a:spcBef>
              <a:tabLst>
                <a:tab pos="1203325" algn="l"/>
                <a:tab pos="1485900" algn="l"/>
              </a:tabLst>
            </a:pPr>
            <a:r>
              <a:rPr lang="en-US" sz="4400" b="1" dirty="0">
                <a:solidFill>
                  <a:schemeClr val="tx1"/>
                </a:solidFill>
              </a:rPr>
              <a:t>	</a:t>
            </a:r>
            <a:r>
              <a:rPr lang="en-US" sz="4400" b="1" dirty="0" smtClean="0">
                <a:solidFill>
                  <a:schemeClr val="tx1"/>
                </a:solidFill>
              </a:rPr>
              <a:t> -      </a:t>
            </a:r>
            <a:r>
              <a:rPr lang="en-US" sz="4400" dirty="0" err="1" smtClean="0">
                <a:solidFill>
                  <a:schemeClr val="tx1"/>
                </a:solidFill>
              </a:rPr>
              <a:t>Packy</a:t>
            </a:r>
            <a:r>
              <a:rPr lang="en-US" sz="4400" dirty="0" smtClean="0">
                <a:solidFill>
                  <a:schemeClr val="tx1"/>
                </a:solidFill>
              </a:rPr>
              <a:t> </a:t>
            </a:r>
            <a:r>
              <a:rPr lang="en-US" sz="4400" dirty="0" smtClean="0">
                <a:solidFill>
                  <a:schemeClr val="tx1"/>
                </a:solidFill>
              </a:rPr>
              <a:t>Laverty, Robert Morris University</a:t>
            </a:r>
          </a:p>
          <a:p>
            <a:pPr algn="l">
              <a:spcBef>
                <a:spcPts val="200"/>
              </a:spcBef>
            </a:pPr>
            <a:r>
              <a:rPr lang="en-US" sz="4400" dirty="0" smtClean="0">
                <a:solidFill>
                  <a:schemeClr val="tx1"/>
                </a:solidFill>
              </a:rPr>
              <a:t> </a:t>
            </a:r>
          </a:p>
          <a:p>
            <a:pPr algn="l">
              <a:spcBef>
                <a:spcPts val="200"/>
              </a:spcBef>
            </a:pPr>
            <a:r>
              <a:rPr lang="en-US" sz="4400" dirty="0" smtClean="0">
                <a:solidFill>
                  <a:schemeClr val="tx1"/>
                </a:solidFill>
              </a:rPr>
              <a:t>6:00 </a:t>
            </a:r>
            <a:r>
              <a:rPr lang="en-US" sz="4400" dirty="0">
                <a:solidFill>
                  <a:schemeClr val="tx1"/>
                </a:solidFill>
              </a:rPr>
              <a:t>pm	</a:t>
            </a:r>
            <a:r>
              <a:rPr lang="en-US" sz="4400" b="1" dirty="0">
                <a:solidFill>
                  <a:schemeClr val="tx1"/>
                </a:solidFill>
              </a:rPr>
              <a:t>Dinner with </a:t>
            </a:r>
            <a:r>
              <a:rPr lang="en-US" sz="4400" b="1" dirty="0" smtClean="0">
                <a:solidFill>
                  <a:schemeClr val="tx1"/>
                </a:solidFill>
              </a:rPr>
              <a:t>IBM  - Hog </a:t>
            </a:r>
            <a:r>
              <a:rPr lang="en-US" sz="4400" b="1" dirty="0" err="1" smtClean="0">
                <a:solidFill>
                  <a:schemeClr val="tx1"/>
                </a:solidFill>
              </a:rPr>
              <a:t>Haus</a:t>
            </a:r>
            <a:endParaRPr lang="en-US" sz="4400" dirty="0">
              <a:solidFill>
                <a:schemeClr val="tx1"/>
              </a:solidFill>
            </a:endParaRPr>
          </a:p>
          <a:p>
            <a:endParaRPr lang="en-US" dirty="0"/>
          </a:p>
        </p:txBody>
      </p:sp>
      <p:pic>
        <p:nvPicPr>
          <p:cNvPr id="2" name="Picture 2" descr="C:\Users\IBM_AD~1\AppData\Local\Temp\notes32C5CD\InformationSystems-logo.jpg"/>
          <p:cNvPicPr>
            <a:picLocks noChangeAspect="1" noChangeArrowheads="1"/>
          </p:cNvPicPr>
          <p:nvPr/>
        </p:nvPicPr>
        <p:blipFill>
          <a:blip r:embed="rId2" cstate="print"/>
          <a:srcRect/>
          <a:stretch>
            <a:fillRect/>
          </a:stretch>
        </p:blipFill>
        <p:spPr bwMode="auto">
          <a:xfrm>
            <a:off x="2743200" y="8050383"/>
            <a:ext cx="2032696" cy="998367"/>
          </a:xfrm>
          <a:prstGeom prst="rect">
            <a:avLst/>
          </a:prstGeom>
          <a:noFill/>
        </p:spPr>
      </p:pic>
      <p:pic>
        <p:nvPicPr>
          <p:cNvPr id="6" name="Picture 3"/>
          <p:cNvPicPr>
            <a:picLocks noChangeAspect="1" noChangeArrowheads="1"/>
          </p:cNvPicPr>
          <p:nvPr/>
        </p:nvPicPr>
        <p:blipFill>
          <a:blip r:embed="rId3" cstate="print"/>
          <a:srcRect/>
          <a:stretch>
            <a:fillRect/>
          </a:stretch>
        </p:blipFill>
        <p:spPr bwMode="auto">
          <a:xfrm>
            <a:off x="4953000" y="8229600"/>
            <a:ext cx="1600200" cy="601663"/>
          </a:xfrm>
          <a:prstGeom prst="rect">
            <a:avLst/>
          </a:prstGeom>
          <a:noFill/>
          <a:ln w="21600">
            <a:noFill/>
            <a:round/>
            <a:headEnd/>
            <a:tailEnd/>
          </a:ln>
          <a:effectLst/>
        </p:spPr>
      </p:pic>
      <p:pic>
        <p:nvPicPr>
          <p:cNvPr id="3074" name="Picture 2" descr="https://encrypted-tbn2.gstatic.com/images?q=tbn:ANd9GcS6R1R20dBMCDWMAMT5ate5jW0NLHBi48P2k1JeQidpVed_TO8f"/>
          <p:cNvPicPr>
            <a:picLocks noChangeAspect="1" noChangeArrowheads="1"/>
          </p:cNvPicPr>
          <p:nvPr/>
        </p:nvPicPr>
        <p:blipFill>
          <a:blip r:embed="rId4" cstate="print"/>
          <a:srcRect/>
          <a:stretch>
            <a:fillRect/>
          </a:stretch>
        </p:blipFill>
        <p:spPr bwMode="auto">
          <a:xfrm>
            <a:off x="0" y="0"/>
            <a:ext cx="6858000" cy="609599"/>
          </a:xfrm>
          <a:prstGeom prst="rect">
            <a:avLst/>
          </a:prstGeom>
          <a:noFill/>
        </p:spPr>
      </p:pic>
      <p:sp>
        <p:nvSpPr>
          <p:cNvPr id="5" name="TextBox 4"/>
          <p:cNvSpPr txBox="1"/>
          <p:nvPr/>
        </p:nvSpPr>
        <p:spPr>
          <a:xfrm>
            <a:off x="0" y="0"/>
            <a:ext cx="6858000" cy="584775"/>
          </a:xfrm>
          <a:prstGeom prst="rect">
            <a:avLst/>
          </a:prstGeom>
          <a:noFill/>
        </p:spPr>
        <p:txBody>
          <a:bodyPr wrap="square" rtlCol="0">
            <a:spAutoFit/>
          </a:bodyPr>
          <a:lstStyle/>
          <a:p>
            <a:pPr algn="ctr"/>
            <a:r>
              <a:rPr lang="en-US" sz="1600" b="1" dirty="0" smtClean="0">
                <a:solidFill>
                  <a:schemeClr val="bg1"/>
                </a:solidFill>
                <a:latin typeface="Liberation Serif" pitchFamily="18" charset="0"/>
                <a:cs typeface="Aharoni" pitchFamily="2" charset="-79"/>
              </a:rPr>
              <a:t>2015 IBM Academic Initiative Enterprise Systems Educators Conference</a:t>
            </a:r>
          </a:p>
          <a:p>
            <a:pPr algn="ctr"/>
            <a:r>
              <a:rPr lang="en-US" sz="1600" b="1" dirty="0" smtClean="0">
                <a:solidFill>
                  <a:schemeClr val="bg1"/>
                </a:solidFill>
                <a:latin typeface="Liberation Serif" pitchFamily="18" charset="0"/>
                <a:cs typeface="Aharoni" pitchFamily="2" charset="-79"/>
              </a:rPr>
              <a:t>University of Arkansas - Fayetteville, AR</a:t>
            </a:r>
            <a:endParaRPr lang="en-US" sz="1600" b="1" dirty="0">
              <a:solidFill>
                <a:schemeClr val="bg1"/>
              </a:solidFill>
              <a:latin typeface="Liberation Serif" pitchFamily="18" charset="0"/>
              <a:cs typeface="Aharoni"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762000"/>
            <a:ext cx="6858000" cy="6705600"/>
          </a:xfrm>
        </p:spPr>
        <p:txBody>
          <a:bodyPr>
            <a:normAutofit fontScale="32500" lnSpcReduction="20000"/>
          </a:bodyPr>
          <a:lstStyle/>
          <a:p>
            <a:r>
              <a:rPr lang="en-US" sz="4900" b="1" dirty="0" smtClean="0">
                <a:solidFill>
                  <a:schemeClr val="tx1"/>
                </a:solidFill>
              </a:rPr>
              <a:t>Tuesday, </a:t>
            </a:r>
            <a:r>
              <a:rPr lang="en-US" sz="4900" b="1" dirty="0">
                <a:solidFill>
                  <a:schemeClr val="tx1"/>
                </a:solidFill>
              </a:rPr>
              <a:t>June </a:t>
            </a:r>
            <a:r>
              <a:rPr lang="en-US" sz="4900" b="1" dirty="0" smtClean="0">
                <a:solidFill>
                  <a:schemeClr val="tx1"/>
                </a:solidFill>
              </a:rPr>
              <a:t>2</a:t>
            </a:r>
            <a:r>
              <a:rPr lang="en-US" sz="4900" b="1" baseline="30000" dirty="0" smtClean="0">
                <a:solidFill>
                  <a:schemeClr val="tx1"/>
                </a:solidFill>
              </a:rPr>
              <a:t>nd</a:t>
            </a:r>
            <a:r>
              <a:rPr lang="en-US" sz="4900" b="1" dirty="0" smtClean="0">
                <a:solidFill>
                  <a:schemeClr val="tx1"/>
                </a:solidFill>
              </a:rPr>
              <a:t>  </a:t>
            </a:r>
            <a:br>
              <a:rPr lang="en-US" sz="4900" b="1" dirty="0" smtClean="0">
                <a:solidFill>
                  <a:schemeClr val="tx1"/>
                </a:solidFill>
              </a:rPr>
            </a:br>
            <a:r>
              <a:rPr lang="en-US" sz="4900" b="1" dirty="0" smtClean="0">
                <a:solidFill>
                  <a:schemeClr val="tx1"/>
                </a:solidFill>
              </a:rPr>
              <a:t>Willard J. Walker Hall (WJWH)</a:t>
            </a:r>
            <a:endParaRPr lang="en-US" sz="4900" b="1" dirty="0">
              <a:solidFill>
                <a:schemeClr val="tx1"/>
              </a:solidFill>
            </a:endParaRPr>
          </a:p>
          <a:p>
            <a:pPr algn="l"/>
            <a:endParaRPr lang="en-US" sz="3400" dirty="0" smtClean="0">
              <a:solidFill>
                <a:schemeClr val="tx1"/>
              </a:solidFill>
            </a:endParaRPr>
          </a:p>
          <a:p>
            <a:pPr algn="l"/>
            <a:endParaRPr lang="en-US" sz="3400" dirty="0" smtClean="0">
              <a:solidFill>
                <a:schemeClr val="tx1"/>
              </a:solidFill>
            </a:endParaRPr>
          </a:p>
          <a:p>
            <a:pPr algn="l"/>
            <a:r>
              <a:rPr lang="en-US" sz="3400" dirty="0" smtClean="0">
                <a:solidFill>
                  <a:schemeClr val="tx1"/>
                </a:solidFill>
              </a:rPr>
              <a:t>8:30 </a:t>
            </a:r>
            <a:r>
              <a:rPr lang="en-US" sz="3400" dirty="0">
                <a:solidFill>
                  <a:schemeClr val="tx1"/>
                </a:solidFill>
              </a:rPr>
              <a:t>am	</a:t>
            </a:r>
            <a:r>
              <a:rPr lang="en-US" sz="3400" b="1" dirty="0" smtClean="0">
                <a:solidFill>
                  <a:schemeClr val="tx1"/>
                </a:solidFill>
              </a:rPr>
              <a:t>Breakfast</a:t>
            </a:r>
            <a:endParaRPr lang="en-US" sz="3400" dirty="0">
              <a:solidFill>
                <a:schemeClr val="tx1"/>
              </a:solidFill>
            </a:endParaRPr>
          </a:p>
          <a:p>
            <a:pPr algn="l"/>
            <a:r>
              <a:rPr lang="en-US" sz="3400" dirty="0">
                <a:solidFill>
                  <a:schemeClr val="tx1"/>
                </a:solidFill>
              </a:rPr>
              <a:t> </a:t>
            </a:r>
          </a:p>
          <a:p>
            <a:pPr algn="l"/>
            <a:r>
              <a:rPr lang="en-US" sz="3400" dirty="0" smtClean="0">
                <a:solidFill>
                  <a:schemeClr val="tx1"/>
                </a:solidFill>
              </a:rPr>
              <a:t>9:00 </a:t>
            </a:r>
            <a:r>
              <a:rPr lang="en-US" sz="3400" dirty="0">
                <a:solidFill>
                  <a:schemeClr val="tx1"/>
                </a:solidFill>
              </a:rPr>
              <a:t>am	</a:t>
            </a:r>
            <a:r>
              <a:rPr lang="en-US" sz="3400" b="1" dirty="0">
                <a:solidFill>
                  <a:schemeClr val="tx1"/>
                </a:solidFill>
              </a:rPr>
              <a:t>Session 6</a:t>
            </a:r>
            <a:r>
              <a:rPr lang="en-US" sz="3400" b="1" dirty="0" smtClean="0">
                <a:solidFill>
                  <a:schemeClr val="tx1"/>
                </a:solidFill>
              </a:rPr>
              <a:t>:  Deeper Dive into Analytics using SPSS on z:  Part II  (Hands-on) – WJWH 331</a:t>
            </a:r>
            <a:endParaRPr lang="en-US" sz="3400" dirty="0">
              <a:solidFill>
                <a:schemeClr val="tx1"/>
              </a:solidFill>
            </a:endParaRPr>
          </a:p>
          <a:p>
            <a:pPr algn="l"/>
            <a:r>
              <a:rPr lang="en-US" sz="3400" dirty="0" smtClean="0">
                <a:solidFill>
                  <a:schemeClr val="tx1"/>
                </a:solidFill>
              </a:rPr>
              <a:t>  	           -     Xiao Ma, University of Arkansas</a:t>
            </a:r>
          </a:p>
          <a:p>
            <a:pPr algn="l"/>
            <a:r>
              <a:rPr lang="en-US" sz="3400" dirty="0">
                <a:solidFill>
                  <a:schemeClr val="tx1"/>
                </a:solidFill>
              </a:rPr>
              <a:t> </a:t>
            </a:r>
          </a:p>
          <a:p>
            <a:pPr algn="l"/>
            <a:r>
              <a:rPr lang="en-US" sz="3400" dirty="0" smtClean="0">
                <a:solidFill>
                  <a:schemeClr val="tx1"/>
                </a:solidFill>
              </a:rPr>
              <a:t>10:30 </a:t>
            </a:r>
            <a:r>
              <a:rPr lang="en-US" sz="3400" dirty="0">
                <a:solidFill>
                  <a:schemeClr val="tx1"/>
                </a:solidFill>
              </a:rPr>
              <a:t>am	</a:t>
            </a:r>
            <a:r>
              <a:rPr lang="en-US" sz="3400" b="1" dirty="0">
                <a:solidFill>
                  <a:schemeClr val="tx1"/>
                </a:solidFill>
              </a:rPr>
              <a:t>Break</a:t>
            </a:r>
            <a:endParaRPr lang="en-US" sz="3400" dirty="0">
              <a:solidFill>
                <a:schemeClr val="tx1"/>
              </a:solidFill>
            </a:endParaRPr>
          </a:p>
          <a:p>
            <a:pPr algn="l"/>
            <a:r>
              <a:rPr lang="en-US" sz="3400" b="1" dirty="0">
                <a:solidFill>
                  <a:schemeClr val="tx1"/>
                </a:solidFill>
              </a:rPr>
              <a:t> </a:t>
            </a:r>
            <a:endParaRPr lang="en-US" sz="3400" dirty="0">
              <a:solidFill>
                <a:schemeClr val="tx1"/>
              </a:solidFill>
            </a:endParaRPr>
          </a:p>
          <a:p>
            <a:pPr algn="l"/>
            <a:r>
              <a:rPr lang="en-US" sz="3400" dirty="0" smtClean="0">
                <a:solidFill>
                  <a:schemeClr val="tx1"/>
                </a:solidFill>
              </a:rPr>
              <a:t>10:45 </a:t>
            </a:r>
            <a:r>
              <a:rPr lang="en-US" sz="3400" dirty="0">
                <a:solidFill>
                  <a:schemeClr val="tx1"/>
                </a:solidFill>
              </a:rPr>
              <a:t>am	</a:t>
            </a:r>
            <a:r>
              <a:rPr lang="en-US" sz="3400" b="1" dirty="0" smtClean="0">
                <a:solidFill>
                  <a:schemeClr val="tx1"/>
                </a:solidFill>
              </a:rPr>
              <a:t>Session 7:  Getting started with </a:t>
            </a:r>
            <a:r>
              <a:rPr lang="en-US" sz="3400" b="1" dirty="0" err="1" smtClean="0">
                <a:solidFill>
                  <a:schemeClr val="tx1"/>
                </a:solidFill>
              </a:rPr>
              <a:t>OpenStack</a:t>
            </a:r>
            <a:r>
              <a:rPr lang="en-US" sz="3400" b="1" dirty="0" smtClean="0">
                <a:solidFill>
                  <a:schemeClr val="tx1"/>
                </a:solidFill>
              </a:rPr>
              <a:t> applications (Hands-on) – WJWH 331</a:t>
            </a:r>
            <a:endParaRPr lang="en-US" sz="3400" dirty="0">
              <a:solidFill>
                <a:schemeClr val="tx1"/>
              </a:solidFill>
            </a:endParaRPr>
          </a:p>
          <a:p>
            <a:pPr algn="l"/>
            <a:r>
              <a:rPr lang="en-US" sz="3400" dirty="0" smtClean="0">
                <a:solidFill>
                  <a:schemeClr val="tx1"/>
                </a:solidFill>
              </a:rPr>
              <a:t>	           -     </a:t>
            </a:r>
            <a:r>
              <a:rPr lang="en-US" sz="3400" dirty="0">
                <a:solidFill>
                  <a:schemeClr val="tx1"/>
                </a:solidFill>
              </a:rPr>
              <a:t>Dave </a:t>
            </a:r>
            <a:r>
              <a:rPr lang="en-US" sz="3400" dirty="0" err="1">
                <a:solidFill>
                  <a:schemeClr val="tx1"/>
                </a:solidFill>
              </a:rPr>
              <a:t>Dichiave</a:t>
            </a:r>
            <a:r>
              <a:rPr lang="en-US" sz="3400" dirty="0">
                <a:solidFill>
                  <a:schemeClr val="tx1"/>
                </a:solidFill>
              </a:rPr>
              <a:t>, Syracuse </a:t>
            </a:r>
            <a:r>
              <a:rPr lang="en-US" sz="3400" dirty="0" smtClean="0">
                <a:solidFill>
                  <a:schemeClr val="tx1"/>
                </a:solidFill>
              </a:rPr>
              <a:t>University </a:t>
            </a:r>
            <a:r>
              <a:rPr lang="en-US" sz="3400" dirty="0">
                <a:solidFill>
                  <a:schemeClr val="tx1"/>
                </a:solidFill>
              </a:rPr>
              <a:t> </a:t>
            </a:r>
          </a:p>
          <a:p>
            <a:pPr algn="l"/>
            <a:endParaRPr lang="en-US" sz="3400" dirty="0" smtClean="0">
              <a:solidFill>
                <a:schemeClr val="tx1"/>
              </a:solidFill>
            </a:endParaRPr>
          </a:p>
          <a:p>
            <a:pPr algn="l"/>
            <a:r>
              <a:rPr lang="en-US" sz="3400" dirty="0" smtClean="0">
                <a:solidFill>
                  <a:schemeClr val="tx1"/>
                </a:solidFill>
              </a:rPr>
              <a:t>12:15 </a:t>
            </a:r>
            <a:r>
              <a:rPr lang="en-US" sz="3400" dirty="0">
                <a:solidFill>
                  <a:schemeClr val="tx1"/>
                </a:solidFill>
              </a:rPr>
              <a:t>pm	</a:t>
            </a:r>
            <a:r>
              <a:rPr lang="en-US" sz="3400" b="1" dirty="0" smtClean="0">
                <a:solidFill>
                  <a:schemeClr val="tx1"/>
                </a:solidFill>
              </a:rPr>
              <a:t>Lunch – Walker 124</a:t>
            </a:r>
            <a:endParaRPr lang="en-US" sz="3400" dirty="0">
              <a:solidFill>
                <a:schemeClr val="tx1"/>
              </a:solidFill>
            </a:endParaRPr>
          </a:p>
          <a:p>
            <a:pPr algn="l"/>
            <a:r>
              <a:rPr lang="en-US" sz="3400" dirty="0">
                <a:solidFill>
                  <a:schemeClr val="tx1"/>
                </a:solidFill>
              </a:rPr>
              <a:t>   </a:t>
            </a:r>
            <a:endParaRPr lang="en-US" sz="3400" dirty="0" smtClean="0">
              <a:solidFill>
                <a:schemeClr val="tx1"/>
              </a:solidFill>
            </a:endParaRPr>
          </a:p>
          <a:p>
            <a:pPr algn="l"/>
            <a:r>
              <a:rPr lang="en-US" sz="3400" dirty="0" smtClean="0">
                <a:solidFill>
                  <a:schemeClr val="tx1"/>
                </a:solidFill>
              </a:rPr>
              <a:t>1:15 pm	</a:t>
            </a:r>
            <a:r>
              <a:rPr lang="en-US" sz="3400" b="1" dirty="0" smtClean="0">
                <a:solidFill>
                  <a:schemeClr val="tx1"/>
                </a:solidFill>
              </a:rPr>
              <a:t>Session 8:  </a:t>
            </a:r>
            <a:r>
              <a:rPr lang="en-US" sz="3400" b="1" dirty="0" err="1" smtClean="0">
                <a:solidFill>
                  <a:schemeClr val="tx1"/>
                </a:solidFill>
              </a:rPr>
              <a:t>Cognos</a:t>
            </a:r>
            <a:r>
              <a:rPr lang="en-US" sz="3400" b="1" dirty="0" smtClean="0">
                <a:solidFill>
                  <a:schemeClr val="tx1"/>
                </a:solidFill>
              </a:rPr>
              <a:t> on Linux on z (Hands-on) – WJWH 331</a:t>
            </a:r>
          </a:p>
          <a:p>
            <a:pPr algn="l">
              <a:tabLst>
                <a:tab pos="1485900" algn="l"/>
              </a:tabLst>
            </a:pPr>
            <a:r>
              <a:rPr lang="en-US" sz="3400" dirty="0" smtClean="0">
                <a:solidFill>
                  <a:schemeClr val="tx1"/>
                </a:solidFill>
              </a:rPr>
              <a:t>   </a:t>
            </a:r>
            <a:r>
              <a:rPr lang="en-US" sz="3400" dirty="0">
                <a:solidFill>
                  <a:schemeClr val="tx1"/>
                </a:solidFill>
              </a:rPr>
              <a:t> </a:t>
            </a:r>
            <a:r>
              <a:rPr lang="en-US" sz="3400" dirty="0" smtClean="0">
                <a:solidFill>
                  <a:schemeClr val="tx1"/>
                </a:solidFill>
              </a:rPr>
              <a:t>                                    -     David Douglas, University of Arkansas </a:t>
            </a:r>
            <a:endParaRPr lang="en-US" sz="3400" dirty="0">
              <a:solidFill>
                <a:schemeClr val="tx1"/>
              </a:solidFill>
            </a:endParaRPr>
          </a:p>
          <a:p>
            <a:pPr algn="l"/>
            <a:r>
              <a:rPr lang="en-US" sz="3400" dirty="0">
                <a:solidFill>
                  <a:schemeClr val="tx1"/>
                </a:solidFill>
              </a:rPr>
              <a:t> </a:t>
            </a:r>
          </a:p>
          <a:p>
            <a:pPr algn="l"/>
            <a:r>
              <a:rPr lang="en-US" sz="3400" dirty="0" smtClean="0">
                <a:solidFill>
                  <a:schemeClr val="tx1"/>
                </a:solidFill>
              </a:rPr>
              <a:t>2:45 </a:t>
            </a:r>
            <a:r>
              <a:rPr lang="en-US" sz="3400" dirty="0">
                <a:solidFill>
                  <a:schemeClr val="tx1"/>
                </a:solidFill>
              </a:rPr>
              <a:t>pm	</a:t>
            </a:r>
            <a:r>
              <a:rPr lang="en-US" sz="3400" b="1" dirty="0">
                <a:solidFill>
                  <a:schemeClr val="tx1"/>
                </a:solidFill>
              </a:rPr>
              <a:t>Break</a:t>
            </a:r>
            <a:endParaRPr lang="en-US" sz="3400" dirty="0">
              <a:solidFill>
                <a:schemeClr val="tx1"/>
              </a:solidFill>
            </a:endParaRPr>
          </a:p>
          <a:p>
            <a:pPr algn="l"/>
            <a:r>
              <a:rPr lang="en-US" sz="3400" b="1" dirty="0">
                <a:solidFill>
                  <a:schemeClr val="tx1"/>
                </a:solidFill>
              </a:rPr>
              <a:t> </a:t>
            </a:r>
            <a:endParaRPr lang="en-US" sz="3400" dirty="0">
              <a:solidFill>
                <a:schemeClr val="tx1"/>
              </a:solidFill>
            </a:endParaRPr>
          </a:p>
          <a:p>
            <a:pPr algn="l"/>
            <a:r>
              <a:rPr lang="en-US" sz="3400" dirty="0" smtClean="0">
                <a:solidFill>
                  <a:schemeClr val="tx1"/>
                </a:solidFill>
              </a:rPr>
              <a:t>3:00 </a:t>
            </a:r>
            <a:r>
              <a:rPr lang="en-US" sz="3400" dirty="0">
                <a:solidFill>
                  <a:schemeClr val="tx1"/>
                </a:solidFill>
              </a:rPr>
              <a:t>pm	</a:t>
            </a:r>
            <a:r>
              <a:rPr lang="en-US" sz="3400" b="1" dirty="0">
                <a:solidFill>
                  <a:schemeClr val="tx1"/>
                </a:solidFill>
              </a:rPr>
              <a:t>Session 9</a:t>
            </a:r>
            <a:r>
              <a:rPr lang="en-US" sz="3400" b="1" dirty="0" smtClean="0">
                <a:solidFill>
                  <a:schemeClr val="tx1"/>
                </a:solidFill>
              </a:rPr>
              <a:t>:  Employer Panel – WJWH 124</a:t>
            </a:r>
            <a:endParaRPr lang="en-US" sz="3400" dirty="0">
              <a:solidFill>
                <a:schemeClr val="tx1"/>
              </a:solidFill>
            </a:endParaRPr>
          </a:p>
          <a:p>
            <a:pPr algn="l">
              <a:tabLst>
                <a:tab pos="1257300" algn="l"/>
                <a:tab pos="1485900" algn="l"/>
              </a:tabLst>
            </a:pPr>
            <a:r>
              <a:rPr lang="en-US" sz="3400" dirty="0" smtClean="0">
                <a:solidFill>
                  <a:schemeClr val="tx1"/>
                </a:solidFill>
              </a:rPr>
              <a:t>   	</a:t>
            </a:r>
            <a:r>
              <a:rPr lang="en-US" sz="3400" b="1" dirty="0" smtClean="0">
                <a:solidFill>
                  <a:schemeClr val="tx1"/>
                </a:solidFill>
              </a:rPr>
              <a:t>- </a:t>
            </a:r>
            <a:r>
              <a:rPr lang="en-US" sz="3400" dirty="0" smtClean="0">
                <a:solidFill>
                  <a:schemeClr val="tx1"/>
                </a:solidFill>
              </a:rPr>
              <a:t>     Kim </a:t>
            </a:r>
            <a:r>
              <a:rPr lang="en-US" sz="3400" dirty="0">
                <a:solidFill>
                  <a:schemeClr val="tx1"/>
                </a:solidFill>
              </a:rPr>
              <a:t>Henderson, Vice President: Information Services – Arkansas Blue Cross Blue Shield</a:t>
            </a:r>
          </a:p>
          <a:p>
            <a:pPr algn="l"/>
            <a:r>
              <a:rPr lang="en-US" sz="3400" dirty="0">
                <a:solidFill>
                  <a:schemeClr val="tx1"/>
                </a:solidFill>
              </a:rPr>
              <a:t>                                        -   </a:t>
            </a:r>
            <a:r>
              <a:rPr lang="en-US" sz="3400" dirty="0" smtClean="0">
                <a:solidFill>
                  <a:schemeClr val="tx1"/>
                </a:solidFill>
              </a:rPr>
              <a:t>   Todd </a:t>
            </a:r>
            <a:r>
              <a:rPr lang="en-US" sz="3400" dirty="0">
                <a:solidFill>
                  <a:schemeClr val="tx1"/>
                </a:solidFill>
              </a:rPr>
              <a:t>Hill, Senior Manager, Hosting Operations, - Jack Henry &amp; Associates 	     </a:t>
            </a:r>
          </a:p>
          <a:p>
            <a:pPr algn="l"/>
            <a:r>
              <a:rPr lang="en-US" sz="3400" dirty="0">
                <a:solidFill>
                  <a:schemeClr val="tx1"/>
                </a:solidFill>
              </a:rPr>
              <a:t>	           -   </a:t>
            </a:r>
            <a:r>
              <a:rPr lang="en-US" sz="3400" dirty="0" smtClean="0">
                <a:solidFill>
                  <a:schemeClr val="tx1"/>
                </a:solidFill>
              </a:rPr>
              <a:t>   Jeff </a:t>
            </a:r>
            <a:r>
              <a:rPr lang="en-US" sz="3400" dirty="0">
                <a:solidFill>
                  <a:schemeClr val="tx1"/>
                </a:solidFill>
              </a:rPr>
              <a:t>Hines, Vice President: Information Services – Baldor</a:t>
            </a:r>
          </a:p>
          <a:p>
            <a:pPr algn="l">
              <a:tabLst>
                <a:tab pos="1265238" algn="l"/>
              </a:tabLst>
            </a:pPr>
            <a:r>
              <a:rPr lang="en-US" sz="3400" dirty="0">
                <a:solidFill>
                  <a:schemeClr val="tx1"/>
                </a:solidFill>
              </a:rPr>
              <a:t>	-   </a:t>
            </a:r>
            <a:r>
              <a:rPr lang="en-US" sz="3400" dirty="0" smtClean="0">
                <a:solidFill>
                  <a:schemeClr val="tx1"/>
                </a:solidFill>
              </a:rPr>
              <a:t>   Brandon </a:t>
            </a:r>
            <a:r>
              <a:rPr lang="en-US" sz="3400" dirty="0" err="1">
                <a:solidFill>
                  <a:schemeClr val="tx1"/>
                </a:solidFill>
              </a:rPr>
              <a:t>McLamb</a:t>
            </a:r>
            <a:r>
              <a:rPr lang="en-US" sz="3400" dirty="0">
                <a:solidFill>
                  <a:schemeClr val="tx1"/>
                </a:solidFill>
              </a:rPr>
              <a:t>, Director of Analytics – General Motors </a:t>
            </a:r>
            <a:r>
              <a:rPr lang="en-US" sz="3400" dirty="0" smtClean="0">
                <a:solidFill>
                  <a:schemeClr val="tx1"/>
                </a:solidFill>
              </a:rPr>
              <a:t>	</a:t>
            </a:r>
          </a:p>
          <a:p>
            <a:pPr algn="l"/>
            <a:r>
              <a:rPr lang="en-US" sz="3400" dirty="0" smtClean="0">
                <a:solidFill>
                  <a:schemeClr val="tx1"/>
                </a:solidFill>
              </a:rPr>
              <a:t>                                  </a:t>
            </a:r>
            <a:r>
              <a:rPr lang="en-US" sz="3400" dirty="0">
                <a:solidFill>
                  <a:schemeClr val="tx1"/>
                </a:solidFill>
              </a:rPr>
              <a:t> </a:t>
            </a:r>
          </a:p>
          <a:p>
            <a:pPr algn="l"/>
            <a:r>
              <a:rPr lang="en-US" sz="3400" dirty="0" smtClean="0">
                <a:solidFill>
                  <a:schemeClr val="tx1"/>
                </a:solidFill>
              </a:rPr>
              <a:t>6:00 </a:t>
            </a:r>
            <a:r>
              <a:rPr lang="en-US" sz="3400" dirty="0">
                <a:solidFill>
                  <a:schemeClr val="tx1"/>
                </a:solidFill>
              </a:rPr>
              <a:t>pm	</a:t>
            </a:r>
            <a:r>
              <a:rPr lang="en-US" sz="3400" b="1" dirty="0" smtClean="0">
                <a:solidFill>
                  <a:schemeClr val="tx1"/>
                </a:solidFill>
              </a:rPr>
              <a:t>Networking Happy Hour </a:t>
            </a:r>
            <a:r>
              <a:rPr lang="en-US" sz="3400" b="1" dirty="0">
                <a:solidFill>
                  <a:schemeClr val="tx1"/>
                </a:solidFill>
              </a:rPr>
              <a:t>with </a:t>
            </a:r>
            <a:r>
              <a:rPr lang="en-US" sz="3400" b="1" dirty="0" smtClean="0">
                <a:solidFill>
                  <a:schemeClr val="tx1"/>
                </a:solidFill>
              </a:rPr>
              <a:t>University of Arkansas – Alumni House</a:t>
            </a:r>
            <a:endParaRPr lang="en-US" sz="3400" dirty="0">
              <a:solidFill>
                <a:schemeClr val="tx1"/>
              </a:solidFill>
            </a:endParaRPr>
          </a:p>
          <a:p>
            <a:pPr lvl="0" algn="l"/>
            <a:r>
              <a:rPr lang="en-US" sz="2300" dirty="0" smtClean="0">
                <a:solidFill>
                  <a:schemeClr val="tx1"/>
                </a:solidFill>
              </a:rPr>
              <a:t>                                   </a:t>
            </a:r>
            <a:endParaRPr lang="en-US" sz="2300" dirty="0">
              <a:solidFill>
                <a:schemeClr val="tx1"/>
              </a:solidFill>
            </a:endParaRPr>
          </a:p>
          <a:p>
            <a:endParaRPr lang="en-US" dirty="0"/>
          </a:p>
        </p:txBody>
      </p:sp>
      <p:pic>
        <p:nvPicPr>
          <p:cNvPr id="8" name="Picture 2" descr="C:\Users\IBM_AD~1\AppData\Local\Temp\notes32C5CD\InformationSystems-logo.jpg"/>
          <p:cNvPicPr>
            <a:picLocks noChangeAspect="1" noChangeArrowheads="1"/>
          </p:cNvPicPr>
          <p:nvPr/>
        </p:nvPicPr>
        <p:blipFill>
          <a:blip r:embed="rId2" cstate="print"/>
          <a:srcRect/>
          <a:stretch>
            <a:fillRect/>
          </a:stretch>
        </p:blipFill>
        <p:spPr bwMode="auto">
          <a:xfrm>
            <a:off x="2514600" y="8001000"/>
            <a:ext cx="2032696" cy="998367"/>
          </a:xfrm>
          <a:prstGeom prst="rect">
            <a:avLst/>
          </a:prstGeom>
          <a:noFill/>
        </p:spPr>
      </p:pic>
      <p:pic>
        <p:nvPicPr>
          <p:cNvPr id="9" name="Picture 3"/>
          <p:cNvPicPr>
            <a:picLocks noChangeAspect="1" noChangeArrowheads="1"/>
          </p:cNvPicPr>
          <p:nvPr/>
        </p:nvPicPr>
        <p:blipFill>
          <a:blip r:embed="rId3" cstate="print"/>
          <a:srcRect/>
          <a:stretch>
            <a:fillRect/>
          </a:stretch>
        </p:blipFill>
        <p:spPr bwMode="auto">
          <a:xfrm>
            <a:off x="4953000" y="8229600"/>
            <a:ext cx="1600200" cy="601663"/>
          </a:xfrm>
          <a:prstGeom prst="rect">
            <a:avLst/>
          </a:prstGeom>
          <a:noFill/>
          <a:ln w="21600">
            <a:noFill/>
            <a:round/>
            <a:headEnd/>
            <a:tailEnd/>
          </a:ln>
          <a:effectLst/>
        </p:spPr>
      </p:pic>
      <p:pic>
        <p:nvPicPr>
          <p:cNvPr id="7" name="Picture 2" descr="https://encrypted-tbn2.gstatic.com/images?q=tbn:ANd9GcS6R1R20dBMCDWMAMT5ate5jW0NLHBi48P2k1JeQidpVed_TO8f"/>
          <p:cNvPicPr>
            <a:picLocks noChangeAspect="1" noChangeArrowheads="1"/>
          </p:cNvPicPr>
          <p:nvPr/>
        </p:nvPicPr>
        <p:blipFill>
          <a:blip r:embed="rId4" cstate="print"/>
          <a:srcRect/>
          <a:stretch>
            <a:fillRect/>
          </a:stretch>
        </p:blipFill>
        <p:spPr bwMode="auto">
          <a:xfrm>
            <a:off x="0" y="0"/>
            <a:ext cx="6858000" cy="609599"/>
          </a:xfrm>
          <a:prstGeom prst="rect">
            <a:avLst/>
          </a:prstGeom>
          <a:noFill/>
        </p:spPr>
      </p:pic>
      <p:sp>
        <p:nvSpPr>
          <p:cNvPr id="5" name="TextBox 4"/>
          <p:cNvSpPr txBox="1"/>
          <p:nvPr/>
        </p:nvSpPr>
        <p:spPr>
          <a:xfrm>
            <a:off x="0" y="0"/>
            <a:ext cx="6858000" cy="584775"/>
          </a:xfrm>
          <a:prstGeom prst="rect">
            <a:avLst/>
          </a:prstGeom>
          <a:noFill/>
        </p:spPr>
        <p:txBody>
          <a:bodyPr wrap="square" rtlCol="0">
            <a:spAutoFit/>
          </a:bodyPr>
          <a:lstStyle/>
          <a:p>
            <a:pPr algn="ctr"/>
            <a:r>
              <a:rPr lang="en-US" sz="1600" b="1" dirty="0" smtClean="0">
                <a:solidFill>
                  <a:schemeClr val="bg1"/>
                </a:solidFill>
                <a:latin typeface="Liberation Serif" pitchFamily="18" charset="0"/>
                <a:cs typeface="Aharoni" pitchFamily="2" charset="-79"/>
              </a:rPr>
              <a:t>2015 IBM Academic Initiative Enterprise Systems Educators Conference</a:t>
            </a:r>
          </a:p>
          <a:p>
            <a:pPr algn="ctr"/>
            <a:r>
              <a:rPr lang="en-US" sz="1600" b="1" dirty="0" smtClean="0">
                <a:solidFill>
                  <a:schemeClr val="bg1"/>
                </a:solidFill>
                <a:latin typeface="Liberation Serif" pitchFamily="18" charset="0"/>
                <a:cs typeface="Aharoni" pitchFamily="2" charset="-79"/>
              </a:rPr>
              <a:t>University of Arkansas - Fayetteville, AR</a:t>
            </a:r>
            <a:endParaRPr lang="en-US" sz="1600" b="1" dirty="0">
              <a:solidFill>
                <a:schemeClr val="bg1"/>
              </a:solidFill>
              <a:latin typeface="Liberation Serif" pitchFamily="18" charset="0"/>
              <a:cs typeface="Aharoni"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85800"/>
            <a:ext cx="6858000" cy="4648200"/>
          </a:xfrm>
        </p:spPr>
        <p:txBody>
          <a:bodyPr>
            <a:normAutofit/>
          </a:bodyPr>
          <a:lstStyle/>
          <a:p>
            <a:r>
              <a:rPr lang="en-US" sz="1600" b="1" dirty="0" smtClean="0">
                <a:solidFill>
                  <a:schemeClr val="tx1"/>
                </a:solidFill>
              </a:rPr>
              <a:t>Wednesday, </a:t>
            </a:r>
            <a:r>
              <a:rPr lang="en-US" sz="1600" b="1" dirty="0">
                <a:solidFill>
                  <a:schemeClr val="tx1"/>
                </a:solidFill>
              </a:rPr>
              <a:t>June </a:t>
            </a:r>
            <a:r>
              <a:rPr lang="en-US" sz="1600" b="1" dirty="0" smtClean="0">
                <a:solidFill>
                  <a:schemeClr val="tx1"/>
                </a:solidFill>
              </a:rPr>
              <a:t>3</a:t>
            </a:r>
            <a:r>
              <a:rPr lang="en-US" sz="1600" b="1" baseline="30000" dirty="0" smtClean="0">
                <a:solidFill>
                  <a:schemeClr val="tx1"/>
                </a:solidFill>
              </a:rPr>
              <a:t>rd</a:t>
            </a:r>
            <a:r>
              <a:rPr lang="en-US" sz="1600" b="1" dirty="0" smtClean="0">
                <a:solidFill>
                  <a:schemeClr val="tx1"/>
                </a:solidFill>
              </a:rPr>
              <a:t> </a:t>
            </a:r>
            <a:br>
              <a:rPr lang="en-US" sz="1600" b="1" dirty="0" smtClean="0">
                <a:solidFill>
                  <a:schemeClr val="tx1"/>
                </a:solidFill>
              </a:rPr>
            </a:br>
            <a:r>
              <a:rPr lang="en-US" sz="1600" b="1" dirty="0" smtClean="0">
                <a:solidFill>
                  <a:schemeClr val="tx1"/>
                </a:solidFill>
              </a:rPr>
              <a:t>Willard J. Walker Hall (WJWH)</a:t>
            </a:r>
            <a:endParaRPr lang="en-US" sz="1600" b="1" dirty="0">
              <a:solidFill>
                <a:schemeClr val="tx1"/>
              </a:solidFill>
            </a:endParaRPr>
          </a:p>
          <a:p>
            <a:pPr algn="l"/>
            <a:r>
              <a:rPr lang="en-US" sz="1600" dirty="0">
                <a:solidFill>
                  <a:schemeClr val="tx1"/>
                </a:solidFill>
              </a:rPr>
              <a:t> </a:t>
            </a:r>
          </a:p>
          <a:p>
            <a:pPr algn="l"/>
            <a:r>
              <a:rPr lang="en-US" sz="1100" dirty="0">
                <a:solidFill>
                  <a:schemeClr val="tx1"/>
                </a:solidFill>
              </a:rPr>
              <a:t>8:30 am	</a:t>
            </a:r>
            <a:r>
              <a:rPr lang="en-US" sz="1100" b="1" dirty="0" smtClean="0">
                <a:solidFill>
                  <a:schemeClr val="tx1"/>
                </a:solidFill>
              </a:rPr>
              <a:t>Breakfast</a:t>
            </a:r>
          </a:p>
          <a:p>
            <a:pPr algn="l"/>
            <a:r>
              <a:rPr lang="en-US" sz="1100" b="1" dirty="0" smtClean="0">
                <a:solidFill>
                  <a:schemeClr val="tx1"/>
                </a:solidFill>
              </a:rPr>
              <a:t>  </a:t>
            </a:r>
            <a:r>
              <a:rPr lang="en-US" sz="1100" dirty="0" smtClean="0">
                <a:solidFill>
                  <a:schemeClr val="tx1"/>
                </a:solidFill>
              </a:rPr>
              <a:t>  </a:t>
            </a:r>
            <a:r>
              <a:rPr lang="en-US" sz="1100" dirty="0">
                <a:solidFill>
                  <a:schemeClr val="tx1"/>
                </a:solidFill>
              </a:rPr>
              <a:t> </a:t>
            </a:r>
          </a:p>
          <a:p>
            <a:pPr algn="l"/>
            <a:r>
              <a:rPr lang="en-US" sz="1100" dirty="0" smtClean="0">
                <a:solidFill>
                  <a:schemeClr val="tx1"/>
                </a:solidFill>
              </a:rPr>
              <a:t>9:00 </a:t>
            </a:r>
            <a:r>
              <a:rPr lang="en-US" sz="1100" dirty="0">
                <a:solidFill>
                  <a:schemeClr val="tx1"/>
                </a:solidFill>
              </a:rPr>
              <a:t>am	</a:t>
            </a:r>
            <a:r>
              <a:rPr lang="en-US" sz="1100" b="1" dirty="0">
                <a:solidFill>
                  <a:schemeClr val="tx1"/>
                </a:solidFill>
              </a:rPr>
              <a:t>Session </a:t>
            </a:r>
            <a:r>
              <a:rPr lang="en-US" sz="1100" b="1" dirty="0" smtClean="0">
                <a:solidFill>
                  <a:schemeClr val="tx1"/>
                </a:solidFill>
              </a:rPr>
              <a:t>10:  z/OS in a Cloud Delivery Model – WJWH 124</a:t>
            </a:r>
            <a:endParaRPr lang="en-US" sz="1100" dirty="0">
              <a:solidFill>
                <a:schemeClr val="tx1"/>
              </a:solidFill>
            </a:endParaRPr>
          </a:p>
          <a:p>
            <a:pPr algn="l"/>
            <a:r>
              <a:rPr lang="en-US" sz="1100" dirty="0" smtClean="0">
                <a:solidFill>
                  <a:schemeClr val="tx1"/>
                </a:solidFill>
              </a:rPr>
              <a:t>  </a:t>
            </a:r>
            <a:r>
              <a:rPr lang="en-US" sz="1100" dirty="0">
                <a:solidFill>
                  <a:schemeClr val="tx1"/>
                </a:solidFill>
              </a:rPr>
              <a:t>	 </a:t>
            </a:r>
            <a:r>
              <a:rPr lang="en-US" sz="1100" dirty="0" smtClean="0">
                <a:solidFill>
                  <a:schemeClr val="tx1"/>
                </a:solidFill>
              </a:rPr>
              <a:t>          -   Randy </a:t>
            </a:r>
            <a:r>
              <a:rPr lang="en-US" sz="1100" dirty="0" err="1" smtClean="0">
                <a:solidFill>
                  <a:schemeClr val="tx1"/>
                </a:solidFill>
              </a:rPr>
              <a:t>Frerking</a:t>
            </a:r>
            <a:r>
              <a:rPr lang="en-US" sz="1100" dirty="0">
                <a:solidFill>
                  <a:schemeClr val="tx1"/>
                </a:solidFill>
              </a:rPr>
              <a:t> </a:t>
            </a:r>
            <a:r>
              <a:rPr lang="en-US" sz="1100" dirty="0" smtClean="0">
                <a:solidFill>
                  <a:schemeClr val="tx1"/>
                </a:solidFill>
              </a:rPr>
              <a:t>– Walmart Stores, </a:t>
            </a:r>
            <a:r>
              <a:rPr lang="en-US" sz="1100" dirty="0">
                <a:solidFill>
                  <a:schemeClr val="tx1"/>
                </a:solidFill>
              </a:rPr>
              <a:t>I</a:t>
            </a:r>
            <a:r>
              <a:rPr lang="en-US" sz="1100" dirty="0" smtClean="0">
                <a:solidFill>
                  <a:schemeClr val="tx1"/>
                </a:solidFill>
              </a:rPr>
              <a:t>nc.</a:t>
            </a:r>
          </a:p>
          <a:p>
            <a:pPr algn="l">
              <a:tabLst>
                <a:tab pos="1265238" algn="l"/>
              </a:tabLst>
            </a:pPr>
            <a:r>
              <a:rPr lang="en-US" sz="1100" dirty="0">
                <a:solidFill>
                  <a:schemeClr val="tx1"/>
                </a:solidFill>
              </a:rPr>
              <a:t> </a:t>
            </a:r>
            <a:r>
              <a:rPr lang="en-US" sz="1100" dirty="0" smtClean="0">
                <a:solidFill>
                  <a:schemeClr val="tx1"/>
                </a:solidFill>
              </a:rPr>
              <a:t>                                       </a:t>
            </a:r>
            <a:r>
              <a:rPr lang="en-US" sz="1100" dirty="0" smtClean="0">
                <a:solidFill>
                  <a:schemeClr val="tx1"/>
                </a:solidFill>
              </a:rPr>
              <a:t>-   </a:t>
            </a:r>
            <a:r>
              <a:rPr lang="en-US" sz="1100" dirty="0" smtClean="0">
                <a:solidFill>
                  <a:schemeClr val="tx1"/>
                </a:solidFill>
              </a:rPr>
              <a:t>Rich Jackson – Walmart Stores, Inc.</a:t>
            </a:r>
            <a:endParaRPr lang="en-US" sz="1100" dirty="0">
              <a:solidFill>
                <a:schemeClr val="tx1"/>
              </a:solidFill>
            </a:endParaRPr>
          </a:p>
          <a:p>
            <a:pPr algn="l"/>
            <a:r>
              <a:rPr lang="en-US" sz="1100" dirty="0">
                <a:solidFill>
                  <a:schemeClr val="tx1"/>
                </a:solidFill>
              </a:rPr>
              <a:t> </a:t>
            </a:r>
            <a:endParaRPr lang="en-US" sz="1100" dirty="0" smtClean="0">
              <a:solidFill>
                <a:schemeClr val="tx1"/>
              </a:solidFill>
            </a:endParaRPr>
          </a:p>
          <a:p>
            <a:pPr algn="l"/>
            <a:r>
              <a:rPr lang="en-US" sz="1100" dirty="0" smtClean="0">
                <a:solidFill>
                  <a:schemeClr val="tx1"/>
                </a:solidFill>
              </a:rPr>
              <a:t>10:30 </a:t>
            </a:r>
            <a:r>
              <a:rPr lang="en-US" sz="1100" dirty="0">
                <a:solidFill>
                  <a:schemeClr val="tx1"/>
                </a:solidFill>
              </a:rPr>
              <a:t>am	</a:t>
            </a:r>
            <a:r>
              <a:rPr lang="en-US" sz="1100" b="1" dirty="0">
                <a:solidFill>
                  <a:schemeClr val="tx1"/>
                </a:solidFill>
              </a:rPr>
              <a:t>Break</a:t>
            </a:r>
          </a:p>
          <a:p>
            <a:pPr algn="l"/>
            <a:r>
              <a:rPr lang="en-US" sz="1100" b="1" dirty="0">
                <a:solidFill>
                  <a:schemeClr val="tx1"/>
                </a:solidFill>
              </a:rPr>
              <a:t> </a:t>
            </a:r>
            <a:endParaRPr lang="en-US" sz="1100" dirty="0">
              <a:solidFill>
                <a:schemeClr val="tx1"/>
              </a:solidFill>
            </a:endParaRPr>
          </a:p>
          <a:p>
            <a:pPr algn="l"/>
            <a:r>
              <a:rPr lang="en-US" sz="1100" dirty="0" smtClean="0">
                <a:solidFill>
                  <a:schemeClr val="tx1"/>
                </a:solidFill>
              </a:rPr>
              <a:t>10:45 </a:t>
            </a:r>
            <a:r>
              <a:rPr lang="en-US" sz="1100" dirty="0">
                <a:solidFill>
                  <a:schemeClr val="tx1"/>
                </a:solidFill>
              </a:rPr>
              <a:t>am	</a:t>
            </a:r>
            <a:r>
              <a:rPr lang="en-US" sz="1100" b="1" dirty="0" smtClean="0">
                <a:solidFill>
                  <a:schemeClr val="tx1"/>
                </a:solidFill>
              </a:rPr>
              <a:t>Session 11:  Introduction to z/OS MF  (Hands-on) - WJWH 331</a:t>
            </a:r>
            <a:endParaRPr lang="en-US" sz="1100" dirty="0" smtClean="0">
              <a:solidFill>
                <a:schemeClr val="tx1"/>
              </a:solidFill>
            </a:endParaRPr>
          </a:p>
          <a:p>
            <a:pPr algn="l"/>
            <a:r>
              <a:rPr lang="en-US" sz="1100" dirty="0" smtClean="0">
                <a:solidFill>
                  <a:schemeClr val="tx1"/>
                </a:solidFill>
              </a:rPr>
              <a:t>  	           -  Paul Newton - IBM</a:t>
            </a:r>
          </a:p>
          <a:p>
            <a:pPr algn="l"/>
            <a:endParaRPr lang="en-US" sz="1100" dirty="0" smtClean="0">
              <a:solidFill>
                <a:schemeClr val="tx1"/>
              </a:solidFill>
            </a:endParaRPr>
          </a:p>
          <a:p>
            <a:pPr algn="l"/>
            <a:r>
              <a:rPr lang="en-US" sz="1100" dirty="0" smtClean="0">
                <a:solidFill>
                  <a:schemeClr val="tx1"/>
                </a:solidFill>
              </a:rPr>
              <a:t>12:15 </a:t>
            </a:r>
            <a:r>
              <a:rPr lang="en-US" sz="1100" dirty="0">
                <a:solidFill>
                  <a:schemeClr val="tx1"/>
                </a:solidFill>
              </a:rPr>
              <a:t>pm	</a:t>
            </a:r>
            <a:r>
              <a:rPr lang="en-US" sz="1100" b="1" dirty="0" smtClean="0">
                <a:solidFill>
                  <a:schemeClr val="tx1"/>
                </a:solidFill>
              </a:rPr>
              <a:t>Lunch – Closing Session – WJWH 124</a:t>
            </a:r>
            <a:endParaRPr lang="en-US" sz="1100" b="1" dirty="0">
              <a:solidFill>
                <a:schemeClr val="tx1"/>
              </a:solidFill>
            </a:endParaRPr>
          </a:p>
          <a:p>
            <a:pPr algn="l"/>
            <a:r>
              <a:rPr lang="en-US" sz="1100" dirty="0" smtClean="0">
                <a:solidFill>
                  <a:schemeClr val="tx1"/>
                </a:solidFill>
              </a:rPr>
              <a:t>  	           -     Complete Exit Surveys</a:t>
            </a:r>
          </a:p>
          <a:p>
            <a:pPr algn="l"/>
            <a:r>
              <a:rPr lang="en-US" sz="1100" dirty="0">
                <a:solidFill>
                  <a:schemeClr val="tx1"/>
                </a:solidFill>
              </a:rPr>
              <a:t> </a:t>
            </a:r>
            <a:r>
              <a:rPr lang="en-US" sz="1100" dirty="0" smtClean="0">
                <a:solidFill>
                  <a:schemeClr val="tx1"/>
                </a:solidFill>
              </a:rPr>
              <a:t>                                       -     Distribute Additional Seminar Materials</a:t>
            </a:r>
          </a:p>
          <a:p>
            <a:pPr algn="l"/>
            <a:r>
              <a:rPr lang="en-US" sz="1100" dirty="0">
                <a:solidFill>
                  <a:schemeClr val="tx1"/>
                </a:solidFill>
              </a:rPr>
              <a:t> </a:t>
            </a:r>
            <a:r>
              <a:rPr lang="en-US" sz="1100" dirty="0" smtClean="0">
                <a:solidFill>
                  <a:schemeClr val="tx1"/>
                </a:solidFill>
              </a:rPr>
              <a:t>                                       -     Farewell</a:t>
            </a:r>
            <a:endParaRPr lang="en-US" sz="1100" dirty="0">
              <a:solidFill>
                <a:schemeClr val="tx1"/>
              </a:solidFill>
            </a:endParaRPr>
          </a:p>
          <a:p>
            <a:pPr algn="l"/>
            <a:r>
              <a:rPr lang="en-US" sz="1100" dirty="0">
                <a:solidFill>
                  <a:schemeClr val="tx1"/>
                </a:solidFill>
              </a:rPr>
              <a:t> </a:t>
            </a:r>
          </a:p>
          <a:p>
            <a:pPr algn="l"/>
            <a:r>
              <a:rPr lang="en-US" sz="1100" dirty="0" smtClean="0">
                <a:solidFill>
                  <a:schemeClr val="tx1"/>
                </a:solidFill>
              </a:rPr>
              <a:t>1:30 </a:t>
            </a:r>
            <a:r>
              <a:rPr lang="en-US" sz="1100" dirty="0">
                <a:solidFill>
                  <a:schemeClr val="tx1"/>
                </a:solidFill>
              </a:rPr>
              <a:t>pm	</a:t>
            </a:r>
            <a:r>
              <a:rPr lang="en-US" sz="1100" b="1" dirty="0" smtClean="0">
                <a:solidFill>
                  <a:schemeClr val="tx1"/>
                </a:solidFill>
              </a:rPr>
              <a:t>End of Conference</a:t>
            </a:r>
            <a:endParaRPr lang="en-US" sz="1100" dirty="0">
              <a:solidFill>
                <a:schemeClr val="tx1"/>
              </a:solidFill>
            </a:endParaRPr>
          </a:p>
          <a:p>
            <a:pPr algn="l"/>
            <a:endParaRPr lang="en-US" sz="1800" dirty="0" smtClean="0">
              <a:solidFill>
                <a:schemeClr val="tx1"/>
              </a:solidFill>
            </a:endParaRPr>
          </a:p>
          <a:p>
            <a:endParaRPr lang="en-US" dirty="0"/>
          </a:p>
        </p:txBody>
      </p:sp>
      <p:pic>
        <p:nvPicPr>
          <p:cNvPr id="7" name="Picture 3"/>
          <p:cNvPicPr>
            <a:picLocks noChangeAspect="1" noChangeArrowheads="1"/>
          </p:cNvPicPr>
          <p:nvPr/>
        </p:nvPicPr>
        <p:blipFill>
          <a:blip r:embed="rId2" cstate="print"/>
          <a:srcRect/>
          <a:stretch>
            <a:fillRect/>
          </a:stretch>
        </p:blipFill>
        <p:spPr bwMode="auto">
          <a:xfrm>
            <a:off x="4953000" y="8229600"/>
            <a:ext cx="1600200" cy="601663"/>
          </a:xfrm>
          <a:prstGeom prst="rect">
            <a:avLst/>
          </a:prstGeom>
          <a:noFill/>
          <a:ln w="21600">
            <a:noFill/>
            <a:round/>
            <a:headEnd/>
            <a:tailEnd/>
          </a:ln>
          <a:effectLst/>
        </p:spPr>
      </p:pic>
      <p:pic>
        <p:nvPicPr>
          <p:cNvPr id="8" name="Picture 2" descr="C:\Users\IBM_AD~1\AppData\Local\Temp\notes32C5CD\InformationSystems-logo.jpg"/>
          <p:cNvPicPr>
            <a:picLocks noChangeAspect="1" noChangeArrowheads="1"/>
          </p:cNvPicPr>
          <p:nvPr/>
        </p:nvPicPr>
        <p:blipFill>
          <a:blip r:embed="rId3" cstate="print"/>
          <a:srcRect/>
          <a:stretch>
            <a:fillRect/>
          </a:stretch>
        </p:blipFill>
        <p:spPr bwMode="auto">
          <a:xfrm>
            <a:off x="2514600" y="8001000"/>
            <a:ext cx="2032696" cy="998367"/>
          </a:xfrm>
          <a:prstGeom prst="rect">
            <a:avLst/>
          </a:prstGeom>
          <a:noFill/>
        </p:spPr>
      </p:pic>
      <p:pic>
        <p:nvPicPr>
          <p:cNvPr id="9" name="Picture 2" descr="https://encrypted-tbn2.gstatic.com/images?q=tbn:ANd9GcS6R1R20dBMCDWMAMT5ate5jW0NLHBi48P2k1JeQidpVed_TO8f"/>
          <p:cNvPicPr>
            <a:picLocks noChangeAspect="1" noChangeArrowheads="1"/>
          </p:cNvPicPr>
          <p:nvPr/>
        </p:nvPicPr>
        <p:blipFill>
          <a:blip r:embed="rId4" cstate="print"/>
          <a:srcRect/>
          <a:stretch>
            <a:fillRect/>
          </a:stretch>
        </p:blipFill>
        <p:spPr bwMode="auto">
          <a:xfrm>
            <a:off x="0" y="0"/>
            <a:ext cx="6858000" cy="609599"/>
          </a:xfrm>
          <a:prstGeom prst="rect">
            <a:avLst/>
          </a:prstGeom>
          <a:noFill/>
        </p:spPr>
      </p:pic>
      <p:sp>
        <p:nvSpPr>
          <p:cNvPr id="5" name="TextBox 4"/>
          <p:cNvSpPr txBox="1"/>
          <p:nvPr/>
        </p:nvSpPr>
        <p:spPr>
          <a:xfrm>
            <a:off x="0" y="0"/>
            <a:ext cx="6858000" cy="584775"/>
          </a:xfrm>
          <a:prstGeom prst="rect">
            <a:avLst/>
          </a:prstGeom>
          <a:noFill/>
        </p:spPr>
        <p:txBody>
          <a:bodyPr wrap="square" rtlCol="0">
            <a:spAutoFit/>
          </a:bodyPr>
          <a:lstStyle/>
          <a:p>
            <a:pPr algn="ctr"/>
            <a:r>
              <a:rPr lang="en-US" sz="1600" b="1" dirty="0" smtClean="0">
                <a:solidFill>
                  <a:schemeClr val="bg1"/>
                </a:solidFill>
                <a:latin typeface="Liberation Serif" pitchFamily="18" charset="0"/>
                <a:cs typeface="Aharoni" pitchFamily="2" charset="-79"/>
              </a:rPr>
              <a:t>2015 IBM Academic Initiative Enterprise Systems Educators Conference</a:t>
            </a:r>
          </a:p>
          <a:p>
            <a:pPr algn="ctr"/>
            <a:r>
              <a:rPr lang="en-US" sz="1600" b="1" dirty="0" smtClean="0">
                <a:solidFill>
                  <a:schemeClr val="bg1"/>
                </a:solidFill>
                <a:latin typeface="Liberation Serif" pitchFamily="18" charset="0"/>
                <a:cs typeface="Aharoni" pitchFamily="2" charset="-79"/>
              </a:rPr>
              <a:t>University of Arkansas - Fayetteville, AR</a:t>
            </a:r>
            <a:endParaRPr lang="en-US" sz="1600" b="1" dirty="0">
              <a:solidFill>
                <a:schemeClr val="bg1"/>
              </a:solidFill>
              <a:latin typeface="Liberation Serif" pitchFamily="18" charset="0"/>
              <a:cs typeface="Aharoni" pitchFamily="2"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85800"/>
            <a:ext cx="6858000" cy="762000"/>
          </a:xfrm>
        </p:spPr>
        <p:txBody>
          <a:bodyPr>
            <a:normAutofit/>
          </a:bodyPr>
          <a:lstStyle/>
          <a:p>
            <a:r>
              <a:rPr lang="en-US" sz="1600" b="1" dirty="0" smtClean="0">
                <a:solidFill>
                  <a:schemeClr val="tx1"/>
                </a:solidFill>
              </a:rPr>
              <a:t>Biographies</a:t>
            </a:r>
          </a:p>
          <a:p>
            <a:pPr algn="l"/>
            <a:r>
              <a:rPr lang="en-US" sz="1600" b="1" u="sng" dirty="0" smtClean="0">
                <a:solidFill>
                  <a:schemeClr val="tx1"/>
                </a:solidFill>
              </a:rPr>
              <a:t>Presenters</a:t>
            </a:r>
            <a:endParaRPr lang="en-US" sz="1100" b="1" u="sng" dirty="0">
              <a:solidFill>
                <a:schemeClr val="tx1"/>
              </a:solidFill>
            </a:endParaRPr>
          </a:p>
          <a:p>
            <a:pPr algn="l"/>
            <a:endParaRPr lang="en-US" sz="1800" dirty="0" smtClean="0">
              <a:solidFill>
                <a:schemeClr val="tx1"/>
              </a:solidFill>
            </a:endParaRPr>
          </a:p>
          <a:p>
            <a:endParaRPr lang="en-US" dirty="0"/>
          </a:p>
        </p:txBody>
      </p:sp>
      <p:pic>
        <p:nvPicPr>
          <p:cNvPr id="9" name="Picture 2" descr="https://encrypted-tbn2.gstatic.com/images?q=tbn:ANd9GcS6R1R20dBMCDWMAMT5ate5jW0NLHBi48P2k1JeQidpVed_TO8f"/>
          <p:cNvPicPr>
            <a:picLocks noChangeAspect="1" noChangeArrowheads="1"/>
          </p:cNvPicPr>
          <p:nvPr/>
        </p:nvPicPr>
        <p:blipFill>
          <a:blip r:embed="rId2" cstate="print"/>
          <a:srcRect/>
          <a:stretch>
            <a:fillRect/>
          </a:stretch>
        </p:blipFill>
        <p:spPr bwMode="auto">
          <a:xfrm>
            <a:off x="0" y="0"/>
            <a:ext cx="6858000" cy="609599"/>
          </a:xfrm>
          <a:prstGeom prst="rect">
            <a:avLst/>
          </a:prstGeom>
          <a:noFill/>
        </p:spPr>
      </p:pic>
      <p:sp>
        <p:nvSpPr>
          <p:cNvPr id="5" name="TextBox 4"/>
          <p:cNvSpPr txBox="1"/>
          <p:nvPr/>
        </p:nvSpPr>
        <p:spPr>
          <a:xfrm>
            <a:off x="0" y="0"/>
            <a:ext cx="6858000" cy="584775"/>
          </a:xfrm>
          <a:prstGeom prst="rect">
            <a:avLst/>
          </a:prstGeom>
          <a:noFill/>
        </p:spPr>
        <p:txBody>
          <a:bodyPr wrap="square" rtlCol="0">
            <a:spAutoFit/>
          </a:bodyPr>
          <a:lstStyle/>
          <a:p>
            <a:pPr algn="ctr"/>
            <a:r>
              <a:rPr lang="en-US" sz="1600" b="1" dirty="0" smtClean="0">
                <a:solidFill>
                  <a:schemeClr val="bg1"/>
                </a:solidFill>
                <a:latin typeface="Liberation Serif" pitchFamily="18" charset="0"/>
                <a:cs typeface="Aharoni" pitchFamily="2" charset="-79"/>
              </a:rPr>
              <a:t>2015 IBM Academic Initiative Enterprise Systems Educators Conference</a:t>
            </a:r>
          </a:p>
          <a:p>
            <a:pPr algn="ctr"/>
            <a:r>
              <a:rPr lang="en-US" sz="1600" b="1" dirty="0" smtClean="0">
                <a:solidFill>
                  <a:schemeClr val="bg1"/>
                </a:solidFill>
                <a:latin typeface="Liberation Serif" pitchFamily="18" charset="0"/>
                <a:cs typeface="Aharoni" pitchFamily="2" charset="-79"/>
              </a:rPr>
              <a:t>University of Arkansas - Fayetteville, AR</a:t>
            </a:r>
            <a:endParaRPr lang="en-US" sz="1600" b="1" dirty="0">
              <a:solidFill>
                <a:schemeClr val="bg1"/>
              </a:solidFill>
              <a:latin typeface="Liberation Serif" pitchFamily="18" charset="0"/>
              <a:cs typeface="Aharoni" pitchFamily="2" charset="-79"/>
            </a:endParaRPr>
          </a:p>
        </p:txBody>
      </p:sp>
      <p:sp>
        <p:nvSpPr>
          <p:cNvPr id="10" name="TextBox 9"/>
          <p:cNvSpPr txBox="1"/>
          <p:nvPr/>
        </p:nvSpPr>
        <p:spPr>
          <a:xfrm>
            <a:off x="0" y="1524000"/>
            <a:ext cx="3733800" cy="276999"/>
          </a:xfrm>
          <a:prstGeom prst="rect">
            <a:avLst/>
          </a:prstGeom>
          <a:noFill/>
        </p:spPr>
        <p:txBody>
          <a:bodyPr wrap="square" rtlCol="0">
            <a:spAutoFit/>
          </a:bodyPr>
          <a:lstStyle/>
          <a:p>
            <a:r>
              <a:rPr lang="en-US" sz="1200" b="1" i="1" dirty="0" smtClean="0"/>
              <a:t>Cameron </a:t>
            </a:r>
            <a:r>
              <a:rPr lang="en-US" sz="1200" b="1" i="1" dirty="0" err="1" smtClean="0"/>
              <a:t>Seay</a:t>
            </a:r>
            <a:r>
              <a:rPr lang="en-US" sz="1200" b="1" i="1" dirty="0" smtClean="0"/>
              <a:t>, Professor, North Carolina A&amp;T</a:t>
            </a:r>
            <a:endParaRPr lang="en-US" sz="1200" b="1" i="1" dirty="0"/>
          </a:p>
        </p:txBody>
      </p:sp>
      <p:pic>
        <p:nvPicPr>
          <p:cNvPr id="11" name="Picture 10" descr="Untitled.png"/>
          <p:cNvPicPr>
            <a:picLocks noChangeAspect="1"/>
          </p:cNvPicPr>
          <p:nvPr/>
        </p:nvPicPr>
        <p:blipFill>
          <a:blip r:embed="rId3" cstate="print"/>
          <a:stretch>
            <a:fillRect/>
          </a:stretch>
        </p:blipFill>
        <p:spPr>
          <a:xfrm>
            <a:off x="152400" y="1905000"/>
            <a:ext cx="1371792" cy="981212"/>
          </a:xfrm>
          <a:prstGeom prst="rect">
            <a:avLst/>
          </a:prstGeom>
        </p:spPr>
      </p:pic>
      <p:sp>
        <p:nvSpPr>
          <p:cNvPr id="12" name="TextBox 11"/>
          <p:cNvSpPr txBox="1"/>
          <p:nvPr/>
        </p:nvSpPr>
        <p:spPr>
          <a:xfrm>
            <a:off x="1752600" y="1828800"/>
            <a:ext cx="5105400" cy="1754326"/>
          </a:xfrm>
          <a:prstGeom prst="rect">
            <a:avLst/>
          </a:prstGeom>
          <a:noFill/>
        </p:spPr>
        <p:txBody>
          <a:bodyPr wrap="square" rtlCol="0">
            <a:spAutoFit/>
          </a:bodyPr>
          <a:lstStyle/>
          <a:p>
            <a:r>
              <a:rPr lang="en-US" sz="900" dirty="0" smtClean="0"/>
              <a:t>Cameron </a:t>
            </a:r>
            <a:r>
              <a:rPr lang="en-US" sz="900" dirty="0" err="1" smtClean="0"/>
              <a:t>Seay</a:t>
            </a:r>
            <a:r>
              <a:rPr lang="en-US" sz="900" dirty="0" smtClean="0"/>
              <a:t> is an Assistant Professor of Information Technology in the School of Technology at North Carolina Agricultural and Technical State University in Greensboro, North Carolina.  Dr. </a:t>
            </a:r>
            <a:r>
              <a:rPr lang="en-US" sz="900" dirty="0" err="1" smtClean="0"/>
              <a:t>Seay’s</a:t>
            </a:r>
            <a:r>
              <a:rPr lang="en-US" sz="900" dirty="0" smtClean="0"/>
              <a:t> research focus is on “enterprise systems,” or an enterprise-centric view of computing resources, cloud computing, and information technology pedagogy.  His most recent work involves mainframe-based virtualization of Linux, open source virtual desktops, and using the Raspberry Pi as a virtual desktop.  He is a founding member of the Enterprise Computing Community, which is the leading academic entity with a focus on enterprise systems.  He holds a doctorate in educational psychology, and master’s degrees in business, information systems, and economics.</a:t>
            </a:r>
          </a:p>
          <a:p>
            <a:r>
              <a:rPr lang="en-US" dirty="0" smtClean="0"/>
              <a:t/>
            </a:r>
            <a:br>
              <a:rPr lang="en-US" dirty="0" smtClean="0"/>
            </a:br>
            <a:endParaRPr lang="en-US" dirty="0"/>
          </a:p>
        </p:txBody>
      </p:sp>
      <p:sp>
        <p:nvSpPr>
          <p:cNvPr id="13" name="TextBox 12"/>
          <p:cNvSpPr txBox="1"/>
          <p:nvPr/>
        </p:nvSpPr>
        <p:spPr>
          <a:xfrm>
            <a:off x="0" y="5029200"/>
            <a:ext cx="5181600" cy="276999"/>
          </a:xfrm>
          <a:prstGeom prst="rect">
            <a:avLst/>
          </a:prstGeom>
          <a:noFill/>
        </p:spPr>
        <p:txBody>
          <a:bodyPr wrap="square" rtlCol="0">
            <a:spAutoFit/>
          </a:bodyPr>
          <a:lstStyle/>
          <a:p>
            <a:r>
              <a:rPr lang="en-US" sz="1200" b="1" i="1" dirty="0" smtClean="0"/>
              <a:t>Dave </a:t>
            </a:r>
            <a:r>
              <a:rPr lang="en-US" sz="1200" b="1" i="1" dirty="0" err="1" smtClean="0"/>
              <a:t>Dischiave</a:t>
            </a:r>
            <a:r>
              <a:rPr lang="en-US" sz="1200" b="1" i="1" dirty="0" smtClean="0"/>
              <a:t>, Professor, Syracuse University</a:t>
            </a:r>
            <a:endParaRPr lang="en-US" sz="1200" b="1" i="1" dirty="0"/>
          </a:p>
        </p:txBody>
      </p:sp>
      <p:pic>
        <p:nvPicPr>
          <p:cNvPr id="14" name="Picture 3"/>
          <p:cNvPicPr>
            <a:picLocks noChangeAspect="1" noChangeArrowheads="1"/>
          </p:cNvPicPr>
          <p:nvPr/>
        </p:nvPicPr>
        <p:blipFill>
          <a:blip r:embed="rId4" cstate="print"/>
          <a:srcRect/>
          <a:stretch>
            <a:fillRect/>
          </a:stretch>
        </p:blipFill>
        <p:spPr bwMode="auto">
          <a:xfrm>
            <a:off x="152400" y="5410200"/>
            <a:ext cx="1371600" cy="1295400"/>
          </a:xfrm>
          <a:prstGeom prst="rect">
            <a:avLst/>
          </a:prstGeom>
          <a:noFill/>
          <a:ln w="9525">
            <a:noFill/>
            <a:miter lim="800000"/>
            <a:headEnd/>
            <a:tailEnd/>
          </a:ln>
          <a:effectLst/>
        </p:spPr>
      </p:pic>
      <p:sp>
        <p:nvSpPr>
          <p:cNvPr id="15" name="TextBox 14"/>
          <p:cNvSpPr txBox="1"/>
          <p:nvPr/>
        </p:nvSpPr>
        <p:spPr>
          <a:xfrm>
            <a:off x="1752600" y="5410200"/>
            <a:ext cx="5105400" cy="784830"/>
          </a:xfrm>
          <a:prstGeom prst="rect">
            <a:avLst/>
          </a:prstGeom>
          <a:noFill/>
        </p:spPr>
        <p:txBody>
          <a:bodyPr wrap="square" rtlCol="0">
            <a:spAutoFit/>
          </a:bodyPr>
          <a:lstStyle/>
          <a:p>
            <a:endParaRPr lang="en-US" sz="900" dirty="0" smtClean="0"/>
          </a:p>
          <a:p>
            <a:endParaRPr lang="en-US" sz="900" dirty="0" smtClean="0"/>
          </a:p>
          <a:p>
            <a:r>
              <a:rPr lang="en-US" sz="900" dirty="0" smtClean="0"/>
              <a:t>Dave </a:t>
            </a:r>
            <a:r>
              <a:rPr lang="en-US" sz="900" dirty="0" err="1" smtClean="0"/>
              <a:t>Dischiave</a:t>
            </a:r>
            <a:r>
              <a:rPr lang="en-US" sz="900" dirty="0" smtClean="0"/>
              <a:t> is an associate professor and the director of the Global Enterprise Technology Programs and the Systems &amp; Information Science Program in the School of Information Studies at Syracuse University, where he teaches information management and technology courses.</a:t>
            </a:r>
            <a:endParaRPr lang="en-US" sz="900" dirty="0"/>
          </a:p>
        </p:txBody>
      </p:sp>
      <p:sp>
        <p:nvSpPr>
          <p:cNvPr id="16" name="TextBox 15"/>
          <p:cNvSpPr txBox="1"/>
          <p:nvPr/>
        </p:nvSpPr>
        <p:spPr>
          <a:xfrm>
            <a:off x="0" y="3124200"/>
            <a:ext cx="5867400" cy="276999"/>
          </a:xfrm>
          <a:prstGeom prst="rect">
            <a:avLst/>
          </a:prstGeom>
          <a:noFill/>
        </p:spPr>
        <p:txBody>
          <a:bodyPr wrap="square" rtlCol="0">
            <a:spAutoFit/>
          </a:bodyPr>
          <a:lstStyle/>
          <a:p>
            <a:r>
              <a:rPr lang="en-US" sz="1200" b="1" i="1" dirty="0" smtClean="0"/>
              <a:t>David Douglas, Professor, University of Arkansas</a:t>
            </a:r>
            <a:endParaRPr lang="en-US" sz="1200" b="1" i="1" dirty="0"/>
          </a:p>
        </p:txBody>
      </p:sp>
      <p:sp>
        <p:nvSpPr>
          <p:cNvPr id="17" name="TextBox 16"/>
          <p:cNvSpPr txBox="1"/>
          <p:nvPr/>
        </p:nvSpPr>
        <p:spPr>
          <a:xfrm>
            <a:off x="0" y="6934200"/>
            <a:ext cx="6096000" cy="276999"/>
          </a:xfrm>
          <a:prstGeom prst="rect">
            <a:avLst/>
          </a:prstGeom>
          <a:noFill/>
        </p:spPr>
        <p:txBody>
          <a:bodyPr wrap="square" rtlCol="0">
            <a:spAutoFit/>
          </a:bodyPr>
          <a:lstStyle/>
          <a:p>
            <a:r>
              <a:rPr lang="en-US" sz="1200" b="1" i="1" dirty="0" smtClean="0"/>
              <a:t>Don </a:t>
            </a:r>
            <a:r>
              <a:rPr lang="en-US" sz="1200" b="1" i="1" dirty="0" err="1" smtClean="0"/>
              <a:t>Resnik</a:t>
            </a:r>
            <a:r>
              <a:rPr lang="en-US" sz="1200" b="1" i="1" dirty="0" smtClean="0"/>
              <a:t>, IBM Academic Initiative, z Systems, IBM</a:t>
            </a:r>
            <a:endParaRPr lang="en-US" sz="1200" b="1" i="1" dirty="0"/>
          </a:p>
        </p:txBody>
      </p:sp>
      <p:pic>
        <p:nvPicPr>
          <p:cNvPr id="18" name="Picture 17" descr="Don.png"/>
          <p:cNvPicPr>
            <a:picLocks noChangeAspect="1"/>
          </p:cNvPicPr>
          <p:nvPr/>
        </p:nvPicPr>
        <p:blipFill>
          <a:blip r:embed="rId5" cstate="print"/>
          <a:stretch>
            <a:fillRect/>
          </a:stretch>
        </p:blipFill>
        <p:spPr>
          <a:xfrm>
            <a:off x="152400" y="7315200"/>
            <a:ext cx="1371600" cy="1371600"/>
          </a:xfrm>
          <a:prstGeom prst="rect">
            <a:avLst/>
          </a:prstGeom>
        </p:spPr>
      </p:pic>
      <p:sp>
        <p:nvSpPr>
          <p:cNvPr id="19" name="TextBox 18"/>
          <p:cNvSpPr txBox="1"/>
          <p:nvPr/>
        </p:nvSpPr>
        <p:spPr>
          <a:xfrm>
            <a:off x="1752600" y="7315201"/>
            <a:ext cx="5105400" cy="2031325"/>
          </a:xfrm>
          <a:prstGeom prst="rect">
            <a:avLst/>
          </a:prstGeom>
          <a:noFill/>
        </p:spPr>
        <p:txBody>
          <a:bodyPr wrap="square" rtlCol="0">
            <a:spAutoFit/>
          </a:bodyPr>
          <a:lstStyle/>
          <a:p>
            <a:r>
              <a:rPr lang="en-US" sz="900" dirty="0" smtClean="0"/>
              <a:t>Don </a:t>
            </a:r>
            <a:r>
              <a:rPr lang="en-US" sz="900" dirty="0" err="1" smtClean="0"/>
              <a:t>Resnik</a:t>
            </a:r>
            <a:r>
              <a:rPr lang="en-US" sz="900" dirty="0" smtClean="0"/>
              <a:t> is the world wide leader for IBM System z Academic Initiative and Client Skills. Don is part of the Academic Initiative team that recruits and enables schools to teach System z. Don has 35 years of experience working with IBM mainframes in many different assignments. </a:t>
            </a:r>
          </a:p>
          <a:p>
            <a:r>
              <a:rPr lang="en-US" sz="900" dirty="0" smtClean="0"/>
              <a:t> </a:t>
            </a:r>
          </a:p>
          <a:p>
            <a:r>
              <a:rPr lang="en-US" sz="900" dirty="0" smtClean="0"/>
              <a:t>Over the past 10 years, Don worked with hundreds of IBM customers to help them with their skills requirements and to start enterprise systems education programs in universities. He frequently facilitates meetings between industry and academia to start innovative enterprise systems education programs.</a:t>
            </a:r>
          </a:p>
          <a:p>
            <a:r>
              <a:rPr lang="en-US" sz="900" dirty="0" smtClean="0"/>
              <a:t>   </a:t>
            </a:r>
          </a:p>
          <a:p>
            <a:r>
              <a:rPr lang="en-US" sz="900" dirty="0" smtClean="0"/>
              <a:t>Don advocates that every student in CS, IT, IS, and even Business majors should be exposed to “Enterprise Systems” because the majority of the world’s data is running on IBM Enterprise Systems.  </a:t>
            </a:r>
          </a:p>
          <a:p>
            <a:r>
              <a:rPr lang="en-US" dirty="0" smtClean="0"/>
              <a:t/>
            </a:r>
            <a:br>
              <a:rPr lang="en-US" dirty="0" smtClean="0"/>
            </a:br>
            <a:endParaRPr lang="en-US" dirty="0"/>
          </a:p>
        </p:txBody>
      </p:sp>
      <p:pic>
        <p:nvPicPr>
          <p:cNvPr id="1026" name="Picture 2" descr="C:\Users\IBM_AD~1\AppData\Local\Temp\notes32C5CD\DDouglas.jpg"/>
          <p:cNvPicPr>
            <a:picLocks noChangeAspect="1" noChangeArrowheads="1"/>
          </p:cNvPicPr>
          <p:nvPr/>
        </p:nvPicPr>
        <p:blipFill>
          <a:blip r:embed="rId6" cstate="print"/>
          <a:srcRect/>
          <a:stretch>
            <a:fillRect/>
          </a:stretch>
        </p:blipFill>
        <p:spPr bwMode="auto">
          <a:xfrm>
            <a:off x="152400" y="3505200"/>
            <a:ext cx="1371600" cy="1386840"/>
          </a:xfrm>
          <a:prstGeom prst="rect">
            <a:avLst/>
          </a:prstGeom>
          <a:noFill/>
        </p:spPr>
      </p:pic>
      <p:sp>
        <p:nvSpPr>
          <p:cNvPr id="21" name="TextBox 20"/>
          <p:cNvSpPr txBox="1"/>
          <p:nvPr/>
        </p:nvSpPr>
        <p:spPr>
          <a:xfrm>
            <a:off x="1828800" y="3581400"/>
            <a:ext cx="4648200" cy="1477328"/>
          </a:xfrm>
          <a:prstGeom prst="rect">
            <a:avLst/>
          </a:prstGeom>
          <a:noFill/>
        </p:spPr>
        <p:txBody>
          <a:bodyPr wrap="square" rtlCol="0">
            <a:spAutoFit/>
          </a:bodyPr>
          <a:lstStyle/>
          <a:p>
            <a:r>
              <a:rPr lang="en-US" sz="900" dirty="0" smtClean="0"/>
              <a:t>Dr. Douglas received his PhD in Industrial Engineering from the University of Arkansas.  He teaches in a wide variety of information systems areas with emphasis on enterprise systems, global IT and business intelligence/knowledge management with emphasis on data mining and data warehouses.  He has taught in several countries and presents workshops world-wide.  He has received a number of honors and awards including International Educator of the year (IACIS), 2010 </a:t>
            </a:r>
            <a:r>
              <a:rPr lang="en-US" sz="900" dirty="0" err="1" smtClean="0"/>
              <a:t>Majdi</a:t>
            </a:r>
            <a:r>
              <a:rPr lang="en-US" sz="900" dirty="0" smtClean="0"/>
              <a:t> </a:t>
            </a:r>
            <a:r>
              <a:rPr lang="en-US" sz="900" dirty="0" err="1" smtClean="0"/>
              <a:t>Najm</a:t>
            </a:r>
            <a:r>
              <a:rPr lang="en-US" sz="900" dirty="0" smtClean="0"/>
              <a:t> Outstanding Service Award (SAP University Alliances), IBM International Professor of the month, two IBM faculty awards and NSF co-principal investigator for Enterprise Computing Community.   </a:t>
            </a:r>
            <a:r>
              <a:rPr lang="en-US" sz="800"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85800"/>
            <a:ext cx="6858000" cy="762000"/>
          </a:xfrm>
        </p:spPr>
        <p:txBody>
          <a:bodyPr>
            <a:normAutofit/>
          </a:bodyPr>
          <a:lstStyle/>
          <a:p>
            <a:r>
              <a:rPr lang="en-US" sz="1600" b="1" dirty="0" smtClean="0">
                <a:solidFill>
                  <a:schemeClr val="tx1"/>
                </a:solidFill>
              </a:rPr>
              <a:t>Biographies</a:t>
            </a:r>
            <a:endParaRPr lang="en-US" sz="1100" b="1" u="sng" dirty="0">
              <a:solidFill>
                <a:schemeClr val="tx1"/>
              </a:solidFill>
            </a:endParaRPr>
          </a:p>
          <a:p>
            <a:pPr algn="l"/>
            <a:endParaRPr lang="en-US" sz="1800" dirty="0" smtClean="0">
              <a:solidFill>
                <a:schemeClr val="tx1"/>
              </a:solidFill>
            </a:endParaRPr>
          </a:p>
          <a:p>
            <a:endParaRPr lang="en-US" dirty="0"/>
          </a:p>
        </p:txBody>
      </p:sp>
      <p:pic>
        <p:nvPicPr>
          <p:cNvPr id="9" name="Picture 2" descr="https://encrypted-tbn2.gstatic.com/images?q=tbn:ANd9GcS6R1R20dBMCDWMAMT5ate5jW0NLHBi48P2k1JeQidpVed_TO8f"/>
          <p:cNvPicPr>
            <a:picLocks noChangeAspect="1" noChangeArrowheads="1"/>
          </p:cNvPicPr>
          <p:nvPr/>
        </p:nvPicPr>
        <p:blipFill>
          <a:blip r:embed="rId2" cstate="print"/>
          <a:srcRect/>
          <a:stretch>
            <a:fillRect/>
          </a:stretch>
        </p:blipFill>
        <p:spPr bwMode="auto">
          <a:xfrm>
            <a:off x="0" y="0"/>
            <a:ext cx="6858000" cy="609599"/>
          </a:xfrm>
          <a:prstGeom prst="rect">
            <a:avLst/>
          </a:prstGeom>
          <a:noFill/>
        </p:spPr>
      </p:pic>
      <p:sp>
        <p:nvSpPr>
          <p:cNvPr id="5" name="TextBox 4"/>
          <p:cNvSpPr txBox="1"/>
          <p:nvPr/>
        </p:nvSpPr>
        <p:spPr>
          <a:xfrm>
            <a:off x="0" y="0"/>
            <a:ext cx="6858000" cy="584775"/>
          </a:xfrm>
          <a:prstGeom prst="rect">
            <a:avLst/>
          </a:prstGeom>
          <a:noFill/>
        </p:spPr>
        <p:txBody>
          <a:bodyPr wrap="square" rtlCol="0">
            <a:spAutoFit/>
          </a:bodyPr>
          <a:lstStyle/>
          <a:p>
            <a:pPr algn="ctr"/>
            <a:r>
              <a:rPr lang="en-US" sz="1600" b="1" dirty="0" smtClean="0">
                <a:solidFill>
                  <a:schemeClr val="bg1"/>
                </a:solidFill>
                <a:latin typeface="Liberation Serif" pitchFamily="18" charset="0"/>
                <a:cs typeface="Aharoni" pitchFamily="2" charset="-79"/>
              </a:rPr>
              <a:t>2015 IBM Academic Initiative Enterprise Systems Educators Conference</a:t>
            </a:r>
          </a:p>
          <a:p>
            <a:pPr algn="ctr"/>
            <a:r>
              <a:rPr lang="en-US" sz="1600" b="1" dirty="0" smtClean="0">
                <a:solidFill>
                  <a:schemeClr val="bg1"/>
                </a:solidFill>
                <a:latin typeface="Liberation Serif" pitchFamily="18" charset="0"/>
                <a:cs typeface="Aharoni" pitchFamily="2" charset="-79"/>
              </a:rPr>
              <a:t>University of Arkansas - Fayetteville, AR</a:t>
            </a:r>
            <a:endParaRPr lang="en-US" sz="1600" b="1" dirty="0">
              <a:solidFill>
                <a:schemeClr val="bg1"/>
              </a:solidFill>
              <a:latin typeface="Liberation Serif" pitchFamily="18" charset="0"/>
              <a:cs typeface="Aharoni" pitchFamily="2" charset="-79"/>
            </a:endParaRPr>
          </a:p>
        </p:txBody>
      </p:sp>
      <p:sp>
        <p:nvSpPr>
          <p:cNvPr id="20" name="TextBox 19"/>
          <p:cNvSpPr txBox="1"/>
          <p:nvPr/>
        </p:nvSpPr>
        <p:spPr>
          <a:xfrm>
            <a:off x="0" y="1066800"/>
            <a:ext cx="4800600" cy="276999"/>
          </a:xfrm>
          <a:prstGeom prst="rect">
            <a:avLst/>
          </a:prstGeom>
          <a:noFill/>
        </p:spPr>
        <p:txBody>
          <a:bodyPr wrap="square" rtlCol="0">
            <a:spAutoFit/>
          </a:bodyPr>
          <a:lstStyle/>
          <a:p>
            <a:r>
              <a:rPr lang="en-US" sz="1200" b="1" i="1" dirty="0" smtClean="0"/>
              <a:t>John </a:t>
            </a:r>
            <a:r>
              <a:rPr lang="en-US" sz="1200" b="1" i="1" dirty="0" err="1" smtClean="0"/>
              <a:t>Turchek</a:t>
            </a:r>
            <a:r>
              <a:rPr lang="en-US" sz="1200" b="1" i="1" dirty="0" smtClean="0"/>
              <a:t>, Professor, Department Head, Robert Morris University</a:t>
            </a:r>
            <a:endParaRPr lang="en-US" sz="1200" b="1" i="1" dirty="0"/>
          </a:p>
        </p:txBody>
      </p:sp>
      <p:pic>
        <p:nvPicPr>
          <p:cNvPr id="21" name="Picture 2"/>
          <p:cNvPicPr>
            <a:picLocks noChangeAspect="1" noChangeArrowheads="1"/>
          </p:cNvPicPr>
          <p:nvPr/>
        </p:nvPicPr>
        <p:blipFill>
          <a:blip r:embed="rId3" cstate="print"/>
          <a:srcRect/>
          <a:stretch>
            <a:fillRect/>
          </a:stretch>
        </p:blipFill>
        <p:spPr bwMode="auto">
          <a:xfrm>
            <a:off x="152400" y="1371600"/>
            <a:ext cx="1371600" cy="1447800"/>
          </a:xfrm>
          <a:prstGeom prst="rect">
            <a:avLst/>
          </a:prstGeom>
          <a:noFill/>
          <a:ln w="9525">
            <a:noFill/>
            <a:miter lim="800000"/>
            <a:headEnd/>
            <a:tailEnd/>
          </a:ln>
          <a:effectLst/>
        </p:spPr>
      </p:pic>
      <p:sp>
        <p:nvSpPr>
          <p:cNvPr id="22" name="TextBox 21"/>
          <p:cNvSpPr txBox="1"/>
          <p:nvPr/>
        </p:nvSpPr>
        <p:spPr>
          <a:xfrm>
            <a:off x="1752600" y="1371600"/>
            <a:ext cx="5105400" cy="2169825"/>
          </a:xfrm>
          <a:prstGeom prst="rect">
            <a:avLst/>
          </a:prstGeom>
          <a:noFill/>
        </p:spPr>
        <p:txBody>
          <a:bodyPr wrap="square" rtlCol="0">
            <a:spAutoFit/>
          </a:bodyPr>
          <a:lstStyle/>
          <a:p>
            <a:r>
              <a:rPr lang="en-US" sz="900" dirty="0" smtClean="0"/>
              <a:t>Extensive experience as a consultant in the following areas: accounting, computing, EDP auditing, education, information technology litigation, and project management. Clients have included major computer vendors, major steel manufacturers, colleges/universities, State Boards of Education, law firms, and small manufacturers. </a:t>
            </a:r>
          </a:p>
          <a:p>
            <a:endParaRPr lang="en-US" sz="900" dirty="0" smtClean="0"/>
          </a:p>
          <a:p>
            <a:r>
              <a:rPr lang="en-US" sz="900" dirty="0" smtClean="0"/>
              <a:t>Graduate and undergraduate courses in Strategic Information Systems Planning, Systems Analysis and Design, Object-Oriented Systems Analysis &amp; Design, and Information Technology Project Management.  Research areas include all of the preceding topics plus the following:  business and information systems program accreditation,  project management certification, project management program accreditation, the professions, security, e-commerce, and security.</a:t>
            </a:r>
          </a:p>
          <a:p>
            <a:endParaRPr lang="en-US" sz="900" dirty="0" smtClean="0"/>
          </a:p>
          <a:p>
            <a:r>
              <a:rPr lang="en-US" dirty="0" smtClean="0"/>
              <a:t/>
            </a:r>
            <a:br>
              <a:rPr lang="en-US" dirty="0" smtClean="0"/>
            </a:br>
            <a:endParaRPr lang="en-US" dirty="0"/>
          </a:p>
        </p:txBody>
      </p:sp>
      <p:sp>
        <p:nvSpPr>
          <p:cNvPr id="23" name="TextBox 22"/>
          <p:cNvSpPr txBox="1"/>
          <p:nvPr/>
        </p:nvSpPr>
        <p:spPr>
          <a:xfrm>
            <a:off x="0" y="3124200"/>
            <a:ext cx="5867400" cy="276999"/>
          </a:xfrm>
          <a:prstGeom prst="rect">
            <a:avLst/>
          </a:prstGeom>
          <a:noFill/>
        </p:spPr>
        <p:txBody>
          <a:bodyPr wrap="square" rtlCol="0">
            <a:spAutoFit/>
          </a:bodyPr>
          <a:lstStyle/>
          <a:p>
            <a:r>
              <a:rPr lang="en-US" sz="1200" b="1" i="1" dirty="0" err="1" smtClean="0"/>
              <a:t>Packy</a:t>
            </a:r>
            <a:r>
              <a:rPr lang="en-US" sz="1200" b="1" i="1" dirty="0" smtClean="0"/>
              <a:t> Laverty, Professor, Robert Morris University</a:t>
            </a:r>
            <a:endParaRPr lang="en-US" sz="1200" b="1" i="1" dirty="0"/>
          </a:p>
        </p:txBody>
      </p:sp>
      <p:pic>
        <p:nvPicPr>
          <p:cNvPr id="24" name="Picture 3"/>
          <p:cNvPicPr>
            <a:picLocks noChangeAspect="1" noChangeArrowheads="1"/>
          </p:cNvPicPr>
          <p:nvPr/>
        </p:nvPicPr>
        <p:blipFill>
          <a:blip r:embed="rId4" cstate="print"/>
          <a:srcRect/>
          <a:stretch>
            <a:fillRect/>
          </a:stretch>
        </p:blipFill>
        <p:spPr bwMode="auto">
          <a:xfrm>
            <a:off x="152400" y="3505200"/>
            <a:ext cx="1371600" cy="1295400"/>
          </a:xfrm>
          <a:prstGeom prst="rect">
            <a:avLst/>
          </a:prstGeom>
          <a:noFill/>
          <a:ln w="9525">
            <a:noFill/>
            <a:miter lim="800000"/>
            <a:headEnd/>
            <a:tailEnd/>
          </a:ln>
          <a:effectLst/>
        </p:spPr>
      </p:pic>
      <p:sp>
        <p:nvSpPr>
          <p:cNvPr id="25" name="TextBox 24"/>
          <p:cNvSpPr txBox="1"/>
          <p:nvPr/>
        </p:nvSpPr>
        <p:spPr>
          <a:xfrm>
            <a:off x="1752600" y="3429000"/>
            <a:ext cx="5105400" cy="1600438"/>
          </a:xfrm>
          <a:prstGeom prst="rect">
            <a:avLst/>
          </a:prstGeom>
          <a:noFill/>
        </p:spPr>
        <p:txBody>
          <a:bodyPr wrap="square" rtlCol="0">
            <a:spAutoFit/>
          </a:bodyPr>
          <a:lstStyle/>
          <a:p>
            <a:r>
              <a:rPr lang="en-US" sz="800" b="1" dirty="0" smtClean="0"/>
              <a:t>Professor of Computer Information </a:t>
            </a:r>
            <a:r>
              <a:rPr lang="en-US" sz="800" b="1" dirty="0" err="1" smtClean="0"/>
              <a:t>SystemsRobert</a:t>
            </a:r>
            <a:r>
              <a:rPr lang="en-US" sz="800" b="1" dirty="0" smtClean="0"/>
              <a:t> Morris University</a:t>
            </a:r>
            <a:endParaRPr lang="en-US" sz="800" dirty="0" smtClean="0"/>
          </a:p>
          <a:p>
            <a:r>
              <a:rPr lang="en-US" sz="800" dirty="0" smtClean="0"/>
              <a:t>RMU CIS Department IBM </a:t>
            </a:r>
            <a:r>
              <a:rPr lang="en-US" sz="800" dirty="0" err="1" smtClean="0"/>
              <a:t>zEnterprise</a:t>
            </a:r>
            <a:r>
              <a:rPr lang="en-US" sz="800" dirty="0" smtClean="0"/>
              <a:t> Coordinator</a:t>
            </a:r>
          </a:p>
          <a:p>
            <a:r>
              <a:rPr lang="en-US" sz="800" dirty="0" smtClean="0"/>
              <a:t>RMU CIS Academic Virtual Systems Coordinator</a:t>
            </a:r>
          </a:p>
          <a:p>
            <a:r>
              <a:rPr lang="en-US" sz="800" b="1" dirty="0" smtClean="0"/>
              <a:t>Academic Degrees and Certifications:</a:t>
            </a:r>
            <a:r>
              <a:rPr lang="en-US" sz="800" dirty="0" smtClean="0"/>
              <a:t>  MBA, CMA,CRN, BA Economic and BS Accounting.</a:t>
            </a:r>
          </a:p>
          <a:p>
            <a:r>
              <a:rPr lang="en-US" sz="800" b="1" dirty="0" smtClean="0"/>
              <a:t>Current undergraduate and graduate courses include</a:t>
            </a:r>
            <a:r>
              <a:rPr lang="en-US" sz="800" dirty="0" smtClean="0"/>
              <a:t>INFS3212/INFS6212 Enterprise Operating Systems (z/OS), INFS2130/6130 COBOL, INFS3131/6231 Enterprise Transaction Systems (CICS),  INFS4243/6243 Enterprise Database Systems (DB2), INFS4240/6240 Database Management Systems (Oracle),  INFS6830 Secure Programming, INFS6490 Network and Operating System Security, and  INFS3210/6210 Hardware and Operating Systems (Linux and Windows) </a:t>
            </a:r>
          </a:p>
          <a:p>
            <a:r>
              <a:rPr lang="en-US" sz="800" b="1" dirty="0" smtClean="0"/>
              <a:t>Recent Areas of Research Publications include</a:t>
            </a:r>
            <a:r>
              <a:rPr lang="en-US" sz="800" dirty="0" smtClean="0"/>
              <a:t> Cloud Computing and Security, Mobile Security, IBM </a:t>
            </a:r>
            <a:r>
              <a:rPr lang="en-US" sz="800" dirty="0" err="1" smtClean="0"/>
              <a:t>zEnterprise</a:t>
            </a:r>
            <a:r>
              <a:rPr lang="en-US" sz="800" dirty="0" smtClean="0"/>
              <a:t> Academic Initiatives, and Online Course Delivery.</a:t>
            </a:r>
          </a:p>
          <a:p>
            <a:endParaRPr lang="en-US" dirty="0"/>
          </a:p>
        </p:txBody>
      </p:sp>
      <p:sp>
        <p:nvSpPr>
          <p:cNvPr id="26" name="TextBox 25"/>
          <p:cNvSpPr txBox="1"/>
          <p:nvPr/>
        </p:nvSpPr>
        <p:spPr>
          <a:xfrm>
            <a:off x="0" y="5029200"/>
            <a:ext cx="5181600" cy="276999"/>
          </a:xfrm>
          <a:prstGeom prst="rect">
            <a:avLst/>
          </a:prstGeom>
          <a:noFill/>
        </p:spPr>
        <p:txBody>
          <a:bodyPr wrap="square" rtlCol="0">
            <a:spAutoFit/>
          </a:bodyPr>
          <a:lstStyle/>
          <a:p>
            <a:r>
              <a:rPr lang="en-US" sz="1200" b="1" i="1" dirty="0" smtClean="0"/>
              <a:t>Paul Newton, Consulting IT Specialist, IBM</a:t>
            </a:r>
            <a:endParaRPr lang="en-US" sz="1200" b="1" i="1" dirty="0"/>
          </a:p>
        </p:txBody>
      </p:sp>
      <p:pic>
        <p:nvPicPr>
          <p:cNvPr id="27" name="Picture 2" descr="Newton, Paul"/>
          <p:cNvPicPr>
            <a:picLocks noChangeAspect="1" noChangeArrowheads="1"/>
          </p:cNvPicPr>
          <p:nvPr/>
        </p:nvPicPr>
        <p:blipFill>
          <a:blip r:embed="rId5" cstate="print"/>
          <a:srcRect/>
          <a:stretch>
            <a:fillRect/>
          </a:stretch>
        </p:blipFill>
        <p:spPr bwMode="auto">
          <a:xfrm>
            <a:off x="152400" y="5410200"/>
            <a:ext cx="1371600" cy="1476376"/>
          </a:xfrm>
          <a:prstGeom prst="rect">
            <a:avLst/>
          </a:prstGeom>
          <a:noFill/>
        </p:spPr>
      </p:pic>
      <p:sp>
        <p:nvSpPr>
          <p:cNvPr id="28" name="TextBox 27"/>
          <p:cNvSpPr txBox="1"/>
          <p:nvPr/>
        </p:nvSpPr>
        <p:spPr>
          <a:xfrm>
            <a:off x="1752600" y="5486400"/>
            <a:ext cx="5105400" cy="1338828"/>
          </a:xfrm>
          <a:prstGeom prst="rect">
            <a:avLst/>
          </a:prstGeom>
          <a:noFill/>
        </p:spPr>
        <p:txBody>
          <a:bodyPr wrap="square" rtlCol="0">
            <a:spAutoFit/>
          </a:bodyPr>
          <a:lstStyle/>
          <a:p>
            <a:r>
              <a:rPr lang="en-US" sz="900" dirty="0" smtClean="0"/>
              <a:t>Paul Newton joined the IBM System z Academic Initiative team in 2004.  If a university is willing to include System z technology into their curriculum, Paul technically enables the university.  Paul has developed strong professional relationships with university faculty world wide through technical enablement during the past 10 years.  Paul played a major role in designing and starting the first Master the Mainframe contest in 2004.  Paul continues to play a major role by hosting the contest each year.  Paul has technically assisted many independent software vendors port their applications to z/OS and Linux on System z since joining IBM in 1999.  Paul's IT career prior to joining IBM included large enterprise technical development, support, services, and management applied to aircraft manufacturing, DOD, retail, distribution, and finance.</a:t>
            </a:r>
            <a:endParaRPr lang="en-US" sz="900" dirty="0"/>
          </a:p>
        </p:txBody>
      </p:sp>
      <p:sp>
        <p:nvSpPr>
          <p:cNvPr id="29" name="TextBox 28"/>
          <p:cNvSpPr txBox="1"/>
          <p:nvPr/>
        </p:nvSpPr>
        <p:spPr>
          <a:xfrm>
            <a:off x="0" y="7162800"/>
            <a:ext cx="6096000" cy="276999"/>
          </a:xfrm>
          <a:prstGeom prst="rect">
            <a:avLst/>
          </a:prstGeom>
          <a:noFill/>
        </p:spPr>
        <p:txBody>
          <a:bodyPr wrap="square" rtlCol="0">
            <a:spAutoFit/>
          </a:bodyPr>
          <a:lstStyle/>
          <a:p>
            <a:r>
              <a:rPr lang="en-US" sz="1200" b="1" i="1" dirty="0" smtClean="0"/>
              <a:t>Susan </a:t>
            </a:r>
            <a:r>
              <a:rPr lang="en-US" sz="1200" b="1" i="1" dirty="0" err="1" smtClean="0"/>
              <a:t>Dischiave</a:t>
            </a:r>
            <a:r>
              <a:rPr lang="en-US" sz="1200" b="1" i="1" dirty="0" smtClean="0"/>
              <a:t>, Associate Professor, Syracuse University</a:t>
            </a:r>
            <a:endParaRPr lang="en-US" sz="1200" b="1" i="1" dirty="0"/>
          </a:p>
        </p:txBody>
      </p:sp>
      <p:pic>
        <p:nvPicPr>
          <p:cNvPr id="30" name="Picture 4"/>
          <p:cNvPicPr>
            <a:picLocks noChangeAspect="1" noChangeArrowheads="1"/>
          </p:cNvPicPr>
          <p:nvPr/>
        </p:nvPicPr>
        <p:blipFill>
          <a:blip r:embed="rId6" cstate="print"/>
          <a:srcRect/>
          <a:stretch>
            <a:fillRect/>
          </a:stretch>
        </p:blipFill>
        <p:spPr bwMode="auto">
          <a:xfrm>
            <a:off x="152400" y="7543800"/>
            <a:ext cx="1371600" cy="1377696"/>
          </a:xfrm>
          <a:prstGeom prst="rect">
            <a:avLst/>
          </a:prstGeom>
          <a:noFill/>
          <a:ln w="9525">
            <a:noFill/>
            <a:miter lim="800000"/>
            <a:headEnd/>
            <a:tailEnd/>
          </a:ln>
          <a:effectLst/>
        </p:spPr>
      </p:pic>
      <p:sp>
        <p:nvSpPr>
          <p:cNvPr id="31" name="TextBox 30"/>
          <p:cNvSpPr txBox="1"/>
          <p:nvPr/>
        </p:nvSpPr>
        <p:spPr>
          <a:xfrm>
            <a:off x="1752600" y="7848600"/>
            <a:ext cx="5105400" cy="646331"/>
          </a:xfrm>
          <a:prstGeom prst="rect">
            <a:avLst/>
          </a:prstGeom>
          <a:noFill/>
        </p:spPr>
        <p:txBody>
          <a:bodyPr wrap="square" rtlCol="0">
            <a:spAutoFit/>
          </a:bodyPr>
          <a:lstStyle/>
          <a:p>
            <a:pPr hangingPunct="0"/>
            <a:r>
              <a:rPr lang="en-US" sz="900" dirty="0" smtClean="0"/>
              <a:t>Susan </a:t>
            </a:r>
            <a:r>
              <a:rPr lang="en-US" sz="900" dirty="0" err="1" smtClean="0"/>
              <a:t>Dischiave</a:t>
            </a:r>
            <a:r>
              <a:rPr lang="en-US" sz="900" dirty="0" smtClean="0"/>
              <a:t> is an associate professor and the director of the Information Management &amp; Technology Program in the School of Information Studies at Syracuse University, where she teaches database management and technology courses.</a:t>
            </a:r>
            <a:br>
              <a:rPr lang="en-US" sz="900" dirty="0" smtClean="0"/>
            </a:br>
            <a:endParaRPr lang="en-US"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85800"/>
            <a:ext cx="6858000" cy="762000"/>
          </a:xfrm>
        </p:spPr>
        <p:txBody>
          <a:bodyPr>
            <a:normAutofit/>
          </a:bodyPr>
          <a:lstStyle/>
          <a:p>
            <a:r>
              <a:rPr lang="en-US" sz="1600" b="1" dirty="0" smtClean="0">
                <a:solidFill>
                  <a:schemeClr val="tx1"/>
                </a:solidFill>
              </a:rPr>
              <a:t>Biographies</a:t>
            </a:r>
            <a:endParaRPr lang="en-US" sz="1100" b="1" u="sng" dirty="0">
              <a:solidFill>
                <a:schemeClr val="tx1"/>
              </a:solidFill>
            </a:endParaRPr>
          </a:p>
          <a:p>
            <a:pPr algn="l"/>
            <a:endParaRPr lang="en-US" sz="1800" dirty="0" smtClean="0">
              <a:solidFill>
                <a:schemeClr val="tx1"/>
              </a:solidFill>
            </a:endParaRPr>
          </a:p>
          <a:p>
            <a:endParaRPr lang="en-US" dirty="0"/>
          </a:p>
        </p:txBody>
      </p:sp>
      <p:pic>
        <p:nvPicPr>
          <p:cNvPr id="9" name="Picture 2" descr="https://encrypted-tbn2.gstatic.com/images?q=tbn:ANd9GcS6R1R20dBMCDWMAMT5ate5jW0NLHBi48P2k1JeQidpVed_TO8f"/>
          <p:cNvPicPr>
            <a:picLocks noChangeAspect="1" noChangeArrowheads="1"/>
          </p:cNvPicPr>
          <p:nvPr/>
        </p:nvPicPr>
        <p:blipFill>
          <a:blip r:embed="rId2" cstate="print"/>
          <a:srcRect/>
          <a:stretch>
            <a:fillRect/>
          </a:stretch>
        </p:blipFill>
        <p:spPr bwMode="auto">
          <a:xfrm>
            <a:off x="0" y="0"/>
            <a:ext cx="6858000" cy="609599"/>
          </a:xfrm>
          <a:prstGeom prst="rect">
            <a:avLst/>
          </a:prstGeom>
          <a:noFill/>
        </p:spPr>
      </p:pic>
      <p:sp>
        <p:nvSpPr>
          <p:cNvPr id="5" name="TextBox 4"/>
          <p:cNvSpPr txBox="1"/>
          <p:nvPr/>
        </p:nvSpPr>
        <p:spPr>
          <a:xfrm>
            <a:off x="0" y="0"/>
            <a:ext cx="6858000" cy="584775"/>
          </a:xfrm>
          <a:prstGeom prst="rect">
            <a:avLst/>
          </a:prstGeom>
          <a:noFill/>
        </p:spPr>
        <p:txBody>
          <a:bodyPr wrap="square" rtlCol="0">
            <a:spAutoFit/>
          </a:bodyPr>
          <a:lstStyle/>
          <a:p>
            <a:pPr algn="ctr"/>
            <a:r>
              <a:rPr lang="en-US" sz="1600" b="1" dirty="0" smtClean="0">
                <a:solidFill>
                  <a:schemeClr val="bg1"/>
                </a:solidFill>
                <a:latin typeface="Liberation Serif" pitchFamily="18" charset="0"/>
                <a:cs typeface="Aharoni" pitchFamily="2" charset="-79"/>
              </a:rPr>
              <a:t>2015 IBM Academic Initiative Enterprise Systems Educators Conference</a:t>
            </a:r>
          </a:p>
          <a:p>
            <a:pPr algn="ctr"/>
            <a:r>
              <a:rPr lang="en-US" sz="1600" b="1" dirty="0" smtClean="0">
                <a:solidFill>
                  <a:schemeClr val="bg1"/>
                </a:solidFill>
                <a:latin typeface="Liberation Serif" pitchFamily="18" charset="0"/>
                <a:cs typeface="Aharoni" pitchFamily="2" charset="-79"/>
              </a:rPr>
              <a:t>University of Arkansas - Fayetteville, AR</a:t>
            </a:r>
            <a:endParaRPr lang="en-US" sz="1600" b="1" dirty="0">
              <a:solidFill>
                <a:schemeClr val="bg1"/>
              </a:solidFill>
              <a:latin typeface="Liberation Serif" pitchFamily="18" charset="0"/>
              <a:cs typeface="Aharoni" pitchFamily="2" charset="-79"/>
            </a:endParaRPr>
          </a:p>
        </p:txBody>
      </p:sp>
      <p:sp>
        <p:nvSpPr>
          <p:cNvPr id="17" name="TextBox 16"/>
          <p:cNvSpPr txBox="1"/>
          <p:nvPr/>
        </p:nvSpPr>
        <p:spPr>
          <a:xfrm>
            <a:off x="0" y="3429000"/>
            <a:ext cx="6858000" cy="276999"/>
          </a:xfrm>
          <a:prstGeom prst="rect">
            <a:avLst/>
          </a:prstGeom>
          <a:noFill/>
        </p:spPr>
        <p:txBody>
          <a:bodyPr wrap="square" rtlCol="0">
            <a:spAutoFit/>
          </a:bodyPr>
          <a:lstStyle/>
          <a:p>
            <a:r>
              <a:rPr lang="en-US" sz="1200" b="1" u="sng" dirty="0" smtClean="0"/>
              <a:t>2015 IBM Academic Initiative Enterprise Systems Educators Conference Event Coordinators</a:t>
            </a:r>
            <a:endParaRPr lang="en-US" sz="1200" b="1" u="sng" dirty="0"/>
          </a:p>
        </p:txBody>
      </p:sp>
      <p:sp>
        <p:nvSpPr>
          <p:cNvPr id="18" name="TextBox 17"/>
          <p:cNvSpPr txBox="1"/>
          <p:nvPr/>
        </p:nvSpPr>
        <p:spPr>
          <a:xfrm>
            <a:off x="0" y="3810000"/>
            <a:ext cx="3733800" cy="276999"/>
          </a:xfrm>
          <a:prstGeom prst="rect">
            <a:avLst/>
          </a:prstGeom>
          <a:noFill/>
        </p:spPr>
        <p:txBody>
          <a:bodyPr wrap="square" rtlCol="0">
            <a:spAutoFit/>
          </a:bodyPr>
          <a:lstStyle/>
          <a:p>
            <a:r>
              <a:rPr lang="en-US" sz="1200" b="1" i="1" dirty="0" smtClean="0"/>
              <a:t>Troy Crutcher, IBM Academic Initiative, System z, IBM</a:t>
            </a:r>
            <a:endParaRPr lang="en-US" sz="1200" b="1" i="1" dirty="0"/>
          </a:p>
        </p:txBody>
      </p:sp>
      <p:pic>
        <p:nvPicPr>
          <p:cNvPr id="19" name="Picture 18" descr="Troy.png"/>
          <p:cNvPicPr>
            <a:picLocks noChangeAspect="1"/>
          </p:cNvPicPr>
          <p:nvPr/>
        </p:nvPicPr>
        <p:blipFill>
          <a:blip r:embed="rId3" cstate="print"/>
          <a:stretch>
            <a:fillRect/>
          </a:stretch>
        </p:blipFill>
        <p:spPr>
          <a:xfrm>
            <a:off x="152400" y="4191000"/>
            <a:ext cx="1371600" cy="1447800"/>
          </a:xfrm>
          <a:prstGeom prst="rect">
            <a:avLst/>
          </a:prstGeom>
        </p:spPr>
      </p:pic>
      <p:sp>
        <p:nvSpPr>
          <p:cNvPr id="32" name="TextBox 31"/>
          <p:cNvSpPr txBox="1"/>
          <p:nvPr/>
        </p:nvSpPr>
        <p:spPr>
          <a:xfrm>
            <a:off x="1752600" y="4495800"/>
            <a:ext cx="5105400" cy="923330"/>
          </a:xfrm>
          <a:prstGeom prst="rect">
            <a:avLst/>
          </a:prstGeom>
          <a:noFill/>
        </p:spPr>
        <p:txBody>
          <a:bodyPr wrap="square" rtlCol="0">
            <a:spAutoFit/>
          </a:bodyPr>
          <a:lstStyle/>
          <a:p>
            <a:r>
              <a:rPr lang="en-US" sz="900" dirty="0" smtClean="0"/>
              <a:t>Troy Crutcher graduated from Illinois State University in 2007 with a bachelors degree in Computer Science.  While there, he completed an internship with IBM and started right away in the Build and Installation department upon graduation.  In August of 2012, he joined the IBM Academic Initiative program.  Currently, he works on university relations, with the intent to foster the next generation of enterprise systems programmers.  He has recently became the new project manager for the Master the Mainframe Contest held world wide.  In addition, he is the </a:t>
            </a:r>
            <a:r>
              <a:rPr lang="en-US" sz="900" dirty="0" err="1" smtClean="0"/>
              <a:t>zNextGen</a:t>
            </a:r>
            <a:r>
              <a:rPr lang="en-US" sz="900" dirty="0" smtClean="0"/>
              <a:t> representative for IBM. </a:t>
            </a:r>
            <a:endParaRPr lang="en-US" sz="900" dirty="0"/>
          </a:p>
        </p:txBody>
      </p:sp>
      <p:sp>
        <p:nvSpPr>
          <p:cNvPr id="33" name="TextBox 32"/>
          <p:cNvSpPr txBox="1"/>
          <p:nvPr/>
        </p:nvSpPr>
        <p:spPr>
          <a:xfrm>
            <a:off x="0" y="5943600"/>
            <a:ext cx="5867400" cy="276999"/>
          </a:xfrm>
          <a:prstGeom prst="rect">
            <a:avLst/>
          </a:prstGeom>
          <a:noFill/>
        </p:spPr>
        <p:txBody>
          <a:bodyPr wrap="square" rtlCol="0">
            <a:spAutoFit/>
          </a:bodyPr>
          <a:lstStyle/>
          <a:p>
            <a:r>
              <a:rPr lang="en-US" sz="1200" b="1" i="1" dirty="0" smtClean="0"/>
              <a:t>Tricia Kelly, Administrator, University of Arkansas</a:t>
            </a:r>
            <a:endParaRPr lang="en-US" sz="1200" b="1" i="1" dirty="0"/>
          </a:p>
        </p:txBody>
      </p:sp>
      <p:sp>
        <p:nvSpPr>
          <p:cNvPr id="34" name="TextBox 33"/>
          <p:cNvSpPr txBox="1"/>
          <p:nvPr/>
        </p:nvSpPr>
        <p:spPr>
          <a:xfrm>
            <a:off x="0" y="1143000"/>
            <a:ext cx="3733800" cy="276999"/>
          </a:xfrm>
          <a:prstGeom prst="rect">
            <a:avLst/>
          </a:prstGeom>
          <a:noFill/>
        </p:spPr>
        <p:txBody>
          <a:bodyPr wrap="square" rtlCol="0">
            <a:spAutoFit/>
          </a:bodyPr>
          <a:lstStyle/>
          <a:p>
            <a:r>
              <a:rPr lang="en-US" sz="1200" b="1" i="1" dirty="0" smtClean="0"/>
              <a:t>Xiao Ma, Professor, University of Arkansas</a:t>
            </a:r>
            <a:endParaRPr lang="en-US" sz="1200" b="1" i="1" dirty="0"/>
          </a:p>
        </p:txBody>
      </p:sp>
      <p:pic>
        <p:nvPicPr>
          <p:cNvPr id="1026" name="Picture 2" descr="C:\Users\IBM_AD~1\AppData\Local\Temp\notes32C5CD\Ma_Xiao.jpg"/>
          <p:cNvPicPr>
            <a:picLocks noChangeAspect="1" noChangeArrowheads="1"/>
          </p:cNvPicPr>
          <p:nvPr/>
        </p:nvPicPr>
        <p:blipFill>
          <a:blip r:embed="rId4" cstate="print"/>
          <a:srcRect/>
          <a:stretch>
            <a:fillRect/>
          </a:stretch>
        </p:blipFill>
        <p:spPr bwMode="auto">
          <a:xfrm>
            <a:off x="152400" y="1524000"/>
            <a:ext cx="1295400" cy="1371600"/>
          </a:xfrm>
          <a:prstGeom prst="rect">
            <a:avLst/>
          </a:prstGeom>
          <a:noFill/>
        </p:spPr>
      </p:pic>
      <p:sp>
        <p:nvSpPr>
          <p:cNvPr id="12" name="TextBox 11"/>
          <p:cNvSpPr txBox="1"/>
          <p:nvPr/>
        </p:nvSpPr>
        <p:spPr>
          <a:xfrm>
            <a:off x="1752600" y="1585005"/>
            <a:ext cx="5105400" cy="1061829"/>
          </a:xfrm>
          <a:prstGeom prst="rect">
            <a:avLst/>
          </a:prstGeom>
          <a:noFill/>
        </p:spPr>
        <p:txBody>
          <a:bodyPr wrap="square" rtlCol="0">
            <a:spAutoFit/>
          </a:bodyPr>
          <a:lstStyle/>
          <a:p>
            <a:r>
              <a:rPr lang="en-US" sz="900" dirty="0"/>
              <a:t>Xiao (Sean) Ma is an Assistant Professor of Information Systems in the Sam M. Walton College of Business at the University of Arkansas. He holds a Ph.D. from University of Wisconsin-Madison. Xiao's teaching interests include business analytics, data analytics, and research methods. His research focuses on online gaming behavior and interventions, participation behavior in online communities, and the roles of habit and IT artifacts. He also studies the effect mechanisms of online auction website design. Xiao's research is published in premier information systems journals such as </a:t>
            </a:r>
            <a:r>
              <a:rPr lang="en-US" sz="900" i="1" dirty="0"/>
              <a:t>Information Systems Research </a:t>
            </a:r>
            <a:r>
              <a:rPr lang="en-US" sz="900" dirty="0"/>
              <a:t>and</a:t>
            </a:r>
            <a:r>
              <a:rPr lang="en-US" sz="900" i="1" dirty="0"/>
              <a:t> Journal of Management Information Systems</a:t>
            </a:r>
            <a:r>
              <a:rPr lang="en-US" sz="900" dirty="0"/>
              <a:t>.</a:t>
            </a:r>
          </a:p>
        </p:txBody>
      </p:sp>
      <p:sp>
        <p:nvSpPr>
          <p:cNvPr id="13" name="TextBox 12"/>
          <p:cNvSpPr txBox="1"/>
          <p:nvPr/>
        </p:nvSpPr>
        <p:spPr>
          <a:xfrm>
            <a:off x="1752600" y="6400800"/>
            <a:ext cx="5105400" cy="1200329"/>
          </a:xfrm>
          <a:prstGeom prst="rect">
            <a:avLst/>
          </a:prstGeom>
          <a:noFill/>
        </p:spPr>
        <p:txBody>
          <a:bodyPr wrap="square" rtlCol="0">
            <a:spAutoFit/>
          </a:bodyPr>
          <a:lstStyle/>
          <a:p>
            <a:r>
              <a:rPr lang="en-US" sz="900" dirty="0" smtClean="0"/>
              <a:t>Tricia Kelly graduated from Eastern Oregon University in 2004 with a bachelors degree in Business Administration.  Tricia was a 4-year starter on the Women’s Basketball Team, which was recently inducted into the EOU Hall of Fame.  Tricia was the Assistant Commissioner of the Great Northwest Athletic Conference (NCAA Division II) for seven years where she oversaw championships, compliance, National Letters of Intent and more. She then went on to work as an Office Manager in the Ticket Office at the University of Wisconsin before finding herself at the University of Arkansas as the Administrative Support Supervisor in the Department of Information Systems.  She was recently promoted to Assistant Director of Information Systems Graduate Programs. </a:t>
            </a:r>
            <a:endParaRPr lang="en-US" sz="900" dirty="0"/>
          </a:p>
        </p:txBody>
      </p:sp>
      <p:pic>
        <p:nvPicPr>
          <p:cNvPr id="2" name="Picture 2" descr="C:\Users\IBM_AD~1\AppData\Local\Temp\notes32C5CD\Kelly_Tricia.jpg"/>
          <p:cNvPicPr>
            <a:picLocks noChangeAspect="1" noChangeArrowheads="1"/>
          </p:cNvPicPr>
          <p:nvPr/>
        </p:nvPicPr>
        <p:blipFill>
          <a:blip r:embed="rId5" cstate="print"/>
          <a:srcRect/>
          <a:stretch>
            <a:fillRect/>
          </a:stretch>
        </p:blipFill>
        <p:spPr bwMode="auto">
          <a:xfrm>
            <a:off x="152400" y="6324600"/>
            <a:ext cx="1371600" cy="1438093"/>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1959</TotalTime>
  <Words>1122</Words>
  <Application>Microsoft Office PowerPoint</Application>
  <PresentationFormat>On-screen Show (4:3)</PresentationFormat>
  <Paragraphs>145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IBM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ADMINIBM</dc:creator>
  <cp:lastModifiedBy>ADMINIBM</cp:lastModifiedBy>
  <cp:revision>211</cp:revision>
  <cp:lastPrinted>2015-04-23T20:52:31Z</cp:lastPrinted>
  <dcterms:created xsi:type="dcterms:W3CDTF">2014-02-19T18:38:42Z</dcterms:created>
  <dcterms:modified xsi:type="dcterms:W3CDTF">2015-05-10T23:46:15Z</dcterms:modified>
</cp:coreProperties>
</file>