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6F574C13-2C22-456A-BCCE-1F06B6AB94D1}">
  <a:tblStyle styleId="{6F574C13-2C22-456A-BCCE-1F06B6AB94D1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fill>
          <a:solidFill>
            <a:srgbClr val="CDD4EA"/>
          </a:solidFill>
        </a:fill>
      </a:tcStyle>
    </a:band1H>
    <a:band2H>
      <a:tcTxStyle/>
    </a:band2H>
    <a:band1V>
      <a:tcTxStyle/>
      <a:tcStyle>
        <a:fill>
          <a:solidFill>
            <a:srgbClr val="CDD4EA"/>
          </a:solidFill>
        </a:fill>
      </a:tcStyle>
    </a:band1V>
    <a:band2V>
      <a:tcTxStyle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/>
    </a:seCell>
    <a:swCell>
      <a:tcTxStyle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p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9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8" name="Google Shape;48;p7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0" name="Google Shape;50;p7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mailto:amcis2020.program@gmail.com" TargetMode="External"/><Relationship Id="rId4" Type="http://schemas.openxmlformats.org/officeDocument/2006/relationships/hyperlink" Target="mailto:suebrown@eller.arizona.edu" TargetMode="External"/><Relationship Id="rId5" Type="http://schemas.openxmlformats.org/officeDocument/2006/relationships/hyperlink" Target="mailto:kathy.chudoba@usu.edu" TargetMode="External"/><Relationship Id="rId6" Type="http://schemas.openxmlformats.org/officeDocument/2006/relationships/hyperlink" Target="mailto:kelly.fadel@usu.edu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jpg"/><Relationship Id="rId4" Type="http://schemas.openxmlformats.org/officeDocument/2006/relationships/hyperlink" Target="mailto:suebrown@email.Arizona.edu" TargetMode="External"/><Relationship Id="rId5" Type="http://schemas.openxmlformats.org/officeDocument/2006/relationships/image" Target="../media/image3.jpg"/><Relationship Id="rId6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jpg"/><Relationship Id="rId4" Type="http://schemas.openxmlformats.org/officeDocument/2006/relationships/hyperlink" Target="mailto:tmeservy@byu.edu" TargetMode="External"/><Relationship Id="rId5" Type="http://schemas.openxmlformats.org/officeDocument/2006/relationships/image" Target="../media/image1.jpg"/><Relationship Id="rId6" Type="http://schemas.openxmlformats.org/officeDocument/2006/relationships/hyperlink" Target="mailto:ark.keith@gmail.com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mailto:amcis2020.program@gmail.com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b="1" lang="en-US" sz="5400" cap="none"/>
              <a:t>AMCIS 2020</a:t>
            </a:r>
            <a:br>
              <a:rPr b="1" lang="en-US" sz="5400" cap="none"/>
            </a:br>
            <a:r>
              <a:rPr b="1" lang="en-US" sz="5400" cap="none"/>
              <a:t>A VISION FOR THE FUTURE</a:t>
            </a:r>
            <a:br>
              <a:rPr b="1" lang="en-US" sz="5400" cap="none"/>
            </a:br>
            <a:r>
              <a:rPr lang="en-US" sz="5400"/>
              <a:t>August 12-16, 2020</a:t>
            </a:r>
            <a:endParaRPr/>
          </a:p>
        </p:txBody>
      </p:sp>
      <p:sp>
        <p:nvSpPr>
          <p:cNvPr id="89" name="Google Shape;89;p13"/>
          <p:cNvSpPr txBox="1"/>
          <p:nvPr>
            <p:ph idx="1" type="subTitle"/>
          </p:nvPr>
        </p:nvSpPr>
        <p:spPr>
          <a:xfrm>
            <a:off x="1524000" y="3602037"/>
            <a:ext cx="9296400" cy="19182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b="1" lang="en-US" sz="2800" cap="none"/>
              <a:t>TRACK CHAIRS MEETING</a:t>
            </a:r>
            <a:endParaRPr sz="2800"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Saturday, August 17, 2019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/>
              <a:t>Isla Mujeres 2-4</a:t>
            </a:r>
            <a:endParaRPr sz="32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Contact Information</a:t>
            </a:r>
            <a:endParaRPr/>
          </a:p>
        </p:txBody>
      </p:sp>
      <p:sp>
        <p:nvSpPr>
          <p:cNvPr id="159" name="Google Shape;159;p2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All AMCIS 2020 Program Co-Chairs can be reached here: </a:t>
            </a:r>
            <a:r>
              <a:rPr lang="en-US" u="sng">
                <a:solidFill>
                  <a:schemeClr val="hlink"/>
                </a:solidFill>
                <a:hlinkClick r:id="rId3"/>
              </a:rPr>
              <a:t>amcis2020.program@gmail.com</a:t>
            </a:r>
            <a:endParaRPr u="sng"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Sue Brown, APS Professor of MIS, University of Arizona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suebrown@eller.arizona.edu</a:t>
            </a:r>
            <a:r>
              <a:rPr lang="en-US" u="sng"/>
              <a:t>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Kathy Chudoba, Associate Professor of MIS, Utah State University </a:t>
            </a:r>
            <a:r>
              <a:rPr lang="en-US" u="sng">
                <a:solidFill>
                  <a:schemeClr val="hlink"/>
                </a:solidFill>
                <a:hlinkClick r:id="rId5"/>
              </a:rPr>
              <a:t>kathy.chudoba@usu.edu</a:t>
            </a:r>
            <a:r>
              <a:rPr lang="en-US" u="sng"/>
              <a:t>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Kelly Fadel, Associate Professor of MIS, Utah State University </a:t>
            </a:r>
            <a:r>
              <a:rPr lang="en-US" u="sng">
                <a:solidFill>
                  <a:schemeClr val="hlink"/>
                </a:solidFill>
                <a:hlinkClick r:id="rId6"/>
              </a:rPr>
              <a:t>kelly.fadel@usu.edu</a:t>
            </a:r>
            <a:r>
              <a:rPr lang="en-US" u="sng"/>
              <a:t>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Supplemental Slides</a:t>
            </a:r>
            <a:br>
              <a:rPr lang="en-US"/>
            </a:br>
            <a:endParaRPr/>
          </a:p>
        </p:txBody>
      </p:sp>
      <p:sp>
        <p:nvSpPr>
          <p:cNvPr id="165" name="Google Shape;165;p2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Tracks that Participated in AMCIS 2019</a:t>
            </a:r>
            <a:endParaRPr/>
          </a:p>
        </p:txBody>
      </p:sp>
      <p:sp>
        <p:nvSpPr>
          <p:cNvPr id="171" name="Google Shape;171;p24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Accounting Information Systems (SIG ASYS)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Adoption and Diffusion of Information Technology (SIG ADIT)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Advances in Information Systems Research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AI and Semantic Technologies for Intelligent Information Systems 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Cognitive Research (SIG CORE)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Data Science and Analytics for Decision Support (SIG DSA)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Data Agility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Digital Government (SIG EGOV)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eBusiness and eCommerce Digital Commerce (SIG eBIZ)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Enterprise Systems (SIG EntSys)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Global, International, and Cross Cultural Research in Information System (SIG CCRIS)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Global Development (SIG GlobDev)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Green IS and Sustainability (SIG Green) 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Healthcare Informatics &amp; Health Information Technology (SIG Health)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Human-Computer Interaction (SIG HCI)</a:t>
            </a:r>
            <a:endParaRPr/>
          </a:p>
          <a:p>
            <a:pPr indent="0" lvl="0" marL="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None/>
            </a:pPr>
            <a:r>
              <a:t/>
            </a:r>
            <a:endParaRPr sz="1330"/>
          </a:p>
        </p:txBody>
      </p:sp>
      <p:sp>
        <p:nvSpPr>
          <p:cNvPr id="172" name="Google Shape;172;p24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Information Security and Privacy (SIG SEC)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IS in Education, IS Curriculum, Education and Teaching Cases </a:t>
            </a:r>
            <a:br>
              <a:rPr lang="en-US" sz="1330"/>
            </a:br>
            <a:r>
              <a:rPr lang="en-US" sz="1330"/>
              <a:t>(SIG ED)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IS Leadership and the IT Profession  (SIG LEAD)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IT Project Management  (SIG IT Proj/Mgmt)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Meta-Research in Information Systems  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National Cultures and IS (SIG Culture)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Organizational Transformation &amp; Information Systems  (SIG OSRA)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Philosophical Approaches to Information Systems (SIG PHIL)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Rhetoric, Design, and Social Media in Information Processing 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Social Computing 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Social Inclusion and Socio-Technical Issues  (SIG SI)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Spanish, Portuguese, and Latin America (LACAIS Chapter)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Strategic and Competitive Uses of Information Technology  (SIG SCUIT)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Systems Analysis and Design  (SIG SAND)</a:t>
            </a:r>
            <a:endParaRPr/>
          </a:p>
          <a:p>
            <a:pPr indent="-228600" lvl="0" marL="228600" rtl="0" algn="l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330"/>
              <a:buChar char="•"/>
            </a:pPr>
            <a:r>
              <a:rPr lang="en-US" sz="1330"/>
              <a:t>Virtual Communities and Collaboration (SIG VCC)</a:t>
            </a:r>
            <a:endParaRPr/>
          </a:p>
        </p:txBody>
      </p:sp>
      <p:graphicFrame>
        <p:nvGraphicFramePr>
          <p:cNvPr id="173" name="Google Shape;173;p24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{6F574C13-2C22-456A-BCCE-1F06B6AB94D1}</a:tableStyleId>
              </a:tblPr>
              <a:tblGrid>
                <a:gridCol w="6019800"/>
              </a:tblGrid>
              <a:tr h="200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/>
                        <a:t>Global Development (SIG GlobDev)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ctr"/>
                </a:tc>
              </a:tr>
            </a:tbl>
          </a:graphicData>
        </a:graphic>
      </p:graphicFrame>
      <p:graphicFrame>
        <p:nvGraphicFramePr>
          <p:cNvPr id="174" name="Google Shape;174;p24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{6F574C13-2C22-456A-BCCE-1F06B6AB94D1}</a:tableStyleId>
              </a:tblPr>
              <a:tblGrid>
                <a:gridCol w="6019800"/>
              </a:tblGrid>
              <a:tr h="200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/>
                        <a:t>Global Development (SIG GlobDev)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ctr"/>
                </a:tc>
              </a:tr>
            </a:tbl>
          </a:graphicData>
        </a:graphic>
      </p:graphicFrame>
      <p:graphicFrame>
        <p:nvGraphicFramePr>
          <p:cNvPr id="175" name="Google Shape;175;p24"/>
          <p:cNvGraphicFramePr/>
          <p:nvPr/>
        </p:nvGraphicFramePr>
        <p:xfrm>
          <a:off x="0" y="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{6F574C13-2C22-456A-BCCE-1F06B6AB94D1}</a:tableStyleId>
              </a:tblPr>
              <a:tblGrid>
                <a:gridCol w="6019800"/>
              </a:tblGrid>
              <a:tr h="200025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cap="none" strike="noStrike"/>
                        <a:t>Green IS and Sustainability (SIG Green)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9525" marB="0" marR="9525" marL="952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Agenda</a:t>
            </a:r>
            <a:endParaRPr/>
          </a:p>
        </p:txBody>
      </p:sp>
      <p:sp>
        <p:nvSpPr>
          <p:cNvPr id="95" name="Google Shape;95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Greeting by AMCIS Program Co-Chairs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Introductions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Emergent Research Forum (ERF) 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Timeline for Track &amp; Mini-Track Submissions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Policies for Tracks &amp; Mini-Tracks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Overview of Key Dates for Papers &amp; Decisions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Contact Information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/>
          <p:nvPr>
            <p:ph type="title"/>
          </p:nvPr>
        </p:nvSpPr>
        <p:spPr>
          <a:xfrm>
            <a:off x="838200" y="246592"/>
            <a:ext cx="10515600" cy="115887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Greeting by AMCIS Program Co-Chairs</a:t>
            </a:r>
            <a:endParaRPr/>
          </a:p>
        </p:txBody>
      </p:sp>
      <p:grpSp>
        <p:nvGrpSpPr>
          <p:cNvPr id="101" name="Google Shape;101;p15"/>
          <p:cNvGrpSpPr/>
          <p:nvPr/>
        </p:nvGrpSpPr>
        <p:grpSpPr>
          <a:xfrm>
            <a:off x="611750" y="2086891"/>
            <a:ext cx="10917699" cy="3581685"/>
            <a:chOff x="2150" y="1020091"/>
            <a:chExt cx="10917699" cy="3581685"/>
          </a:xfrm>
        </p:grpSpPr>
        <p:sp>
          <p:nvSpPr>
            <p:cNvPr id="102" name="Google Shape;102;p15"/>
            <p:cNvSpPr/>
            <p:nvPr/>
          </p:nvSpPr>
          <p:spPr>
            <a:xfrm flipH="1">
              <a:off x="723603" y="1020091"/>
              <a:ext cx="1968784" cy="2281240"/>
            </a:xfrm>
            <a:prstGeom prst="roundRect">
              <a:avLst>
                <a:gd fmla="val 16667" name="adj"/>
              </a:avLst>
            </a:prstGeom>
            <a:blipFill rotWithShape="1">
              <a:blip r:embed="rId3">
                <a:alphaModFix/>
              </a:blip>
              <a:stretch>
                <a:fillRect b="0" l="-7998" r="-7999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15"/>
            <p:cNvSpPr/>
            <p:nvPr/>
          </p:nvSpPr>
          <p:spPr>
            <a:xfrm>
              <a:off x="2150" y="3336039"/>
              <a:ext cx="3411691" cy="12657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4" name="Google Shape;104;p15"/>
            <p:cNvSpPr txBox="1"/>
            <p:nvPr/>
          </p:nvSpPr>
          <p:spPr>
            <a:xfrm>
              <a:off x="2150" y="3336039"/>
              <a:ext cx="3411691" cy="12657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142225" spcFirstLastPara="1" rIns="142225" wrap="square" tIns="142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Sue Brown </a:t>
              </a:r>
              <a:b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University of Arizona </a:t>
              </a:r>
              <a:r>
                <a:rPr b="0" i="0" lang="en-US" sz="2000" u="sng" cap="none" strike="noStrike">
                  <a:solidFill>
                    <a:schemeClr val="hlink"/>
                  </a:solidFill>
                  <a:latin typeface="Calibri"/>
                  <a:ea typeface="Calibri"/>
                  <a:cs typeface="Calibri"/>
                  <a:sym typeface="Calibri"/>
                  <a:hlinkClick r:id="rId4"/>
                </a:rPr>
                <a:t>suebrown@email.Arizona.edu</a:t>
              </a:r>
              <a:endPara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5" name="Google Shape;105;p15"/>
            <p:cNvSpPr/>
            <p:nvPr/>
          </p:nvSpPr>
          <p:spPr>
            <a:xfrm>
              <a:off x="4340156" y="1030751"/>
              <a:ext cx="2241686" cy="2238599"/>
            </a:xfrm>
            <a:prstGeom prst="roundRect">
              <a:avLst>
                <a:gd fmla="val 16667" name="adj"/>
              </a:avLst>
            </a:prstGeom>
            <a:blipFill rotWithShape="1">
              <a:blip r:embed="rId5">
                <a:alphaModFix/>
              </a:blip>
              <a:stretch>
                <a:fillRect b="0" l="-3999" r="-3999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6" name="Google Shape;106;p15"/>
            <p:cNvSpPr/>
            <p:nvPr/>
          </p:nvSpPr>
          <p:spPr>
            <a:xfrm>
              <a:off x="3755154" y="3325379"/>
              <a:ext cx="3411691" cy="12657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5"/>
            <p:cNvSpPr txBox="1"/>
            <p:nvPr/>
          </p:nvSpPr>
          <p:spPr>
            <a:xfrm>
              <a:off x="3755154" y="3325379"/>
              <a:ext cx="3411691" cy="12657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142225" spcFirstLastPara="1" rIns="142225" wrap="square" tIns="142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Kathy Chudoba</a:t>
              </a:r>
              <a:b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Utah State University kathy.chudoba@usu.edu</a:t>
              </a:r>
              <a:endPara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15"/>
            <p:cNvSpPr/>
            <p:nvPr/>
          </p:nvSpPr>
          <p:spPr>
            <a:xfrm>
              <a:off x="8214975" y="1027072"/>
              <a:ext cx="1818397" cy="2224354"/>
            </a:xfrm>
            <a:prstGeom prst="roundRect">
              <a:avLst>
                <a:gd fmla="val 16667" name="adj"/>
              </a:avLst>
            </a:prstGeom>
            <a:blipFill rotWithShape="1">
              <a:blip r:embed="rId6">
                <a:alphaModFix/>
              </a:blip>
              <a:stretch>
                <a:fillRect b="0" l="-19998" r="-19998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5"/>
            <p:cNvSpPr/>
            <p:nvPr/>
          </p:nvSpPr>
          <p:spPr>
            <a:xfrm>
              <a:off x="7508158" y="3321817"/>
              <a:ext cx="3411691" cy="12657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5"/>
            <p:cNvSpPr txBox="1"/>
            <p:nvPr/>
          </p:nvSpPr>
          <p:spPr>
            <a:xfrm>
              <a:off x="7508158" y="3321817"/>
              <a:ext cx="3411691" cy="126573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142225" spcFirstLastPara="1" rIns="142225" wrap="square" tIns="142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Kelly Fadel</a:t>
              </a:r>
              <a:b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Utah State University kelly.fadel@usu.edu</a:t>
              </a:r>
              <a:endPara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Emergent Research Forum (ERF)</a:t>
            </a:r>
            <a:endParaRPr/>
          </a:p>
        </p:txBody>
      </p:sp>
      <p:grpSp>
        <p:nvGrpSpPr>
          <p:cNvPr id="116" name="Google Shape;116;p16"/>
          <p:cNvGrpSpPr/>
          <p:nvPr/>
        </p:nvGrpSpPr>
        <p:grpSpPr>
          <a:xfrm>
            <a:off x="2077451" y="2336184"/>
            <a:ext cx="8037097" cy="4056765"/>
            <a:chOff x="2589" y="143317"/>
            <a:chExt cx="8037097" cy="4056765"/>
          </a:xfrm>
        </p:grpSpPr>
        <p:sp>
          <p:nvSpPr>
            <p:cNvPr id="117" name="Google Shape;117;p16"/>
            <p:cNvSpPr/>
            <p:nvPr/>
          </p:nvSpPr>
          <p:spPr>
            <a:xfrm>
              <a:off x="961817" y="145182"/>
              <a:ext cx="1908657" cy="2629470"/>
            </a:xfrm>
            <a:prstGeom prst="roundRect">
              <a:avLst>
                <a:gd fmla="val 16667" name="adj"/>
              </a:avLst>
            </a:prstGeom>
            <a:blipFill rotWithShape="1">
              <a:blip r:embed="rId3">
                <a:alphaModFix/>
              </a:blip>
              <a:stretch>
                <a:fillRect b="0" l="-2999" r="-2999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6"/>
            <p:cNvSpPr/>
            <p:nvPr/>
          </p:nvSpPr>
          <p:spPr>
            <a:xfrm>
              <a:off x="2589" y="2778358"/>
              <a:ext cx="3827112" cy="14198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6"/>
            <p:cNvSpPr txBox="1"/>
            <p:nvPr/>
          </p:nvSpPr>
          <p:spPr>
            <a:xfrm>
              <a:off x="2589" y="2778358"/>
              <a:ext cx="3827112" cy="14198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142225" spcFirstLastPara="1" rIns="142225" wrap="square" tIns="142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Tom Meservy </a:t>
              </a:r>
              <a:b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Brigham Young University </a:t>
              </a:r>
              <a:r>
                <a:rPr b="0" i="0" lang="en-US" sz="2000" u="sng" cap="none" strike="noStrike">
                  <a:solidFill>
                    <a:schemeClr val="hlink"/>
                  </a:solidFill>
                  <a:latin typeface="Calibri"/>
                  <a:ea typeface="Calibri"/>
                  <a:cs typeface="Calibri"/>
                  <a:sym typeface="Calibri"/>
                  <a:hlinkClick r:id="rId4"/>
                </a:rPr>
                <a:t>tmeservy@byu.edu</a:t>
              </a:r>
              <a: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  </a:t>
              </a:r>
              <a:endParaRPr/>
            </a:p>
          </p:txBody>
        </p:sp>
        <p:sp>
          <p:nvSpPr>
            <p:cNvPr id="120" name="Google Shape;120;p16"/>
            <p:cNvSpPr/>
            <p:nvPr/>
          </p:nvSpPr>
          <p:spPr>
            <a:xfrm>
              <a:off x="4978953" y="143317"/>
              <a:ext cx="2294353" cy="2636933"/>
            </a:xfrm>
            <a:prstGeom prst="roundRect">
              <a:avLst>
                <a:gd fmla="val 16667" name="adj"/>
              </a:avLst>
            </a:prstGeom>
            <a:blipFill rotWithShape="1">
              <a:blip r:embed="rId5">
                <a:alphaModFix/>
              </a:blip>
              <a:stretch>
                <a:fillRect b="-12999" l="0" r="0" t="-12999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6"/>
            <p:cNvSpPr/>
            <p:nvPr/>
          </p:nvSpPr>
          <p:spPr>
            <a:xfrm>
              <a:off x="4212574" y="2780224"/>
              <a:ext cx="3827112" cy="14198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6"/>
            <p:cNvSpPr txBox="1"/>
            <p:nvPr/>
          </p:nvSpPr>
          <p:spPr>
            <a:xfrm>
              <a:off x="4212574" y="2780224"/>
              <a:ext cx="3827112" cy="141985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142225" spcFirstLastPara="1" rIns="142225" wrap="square" tIns="14222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Mark Keith</a:t>
              </a:r>
              <a:b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Brigham Young University</a:t>
              </a:r>
              <a:b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</a:br>
              <a:r>
                <a:rPr b="0" i="0" lang="en-US" sz="2000" u="sng" cap="none" strike="noStrike">
                  <a:solidFill>
                    <a:schemeClr val="hlink"/>
                  </a:solidFill>
                  <a:latin typeface="Calibri"/>
                  <a:ea typeface="Calibri"/>
                  <a:cs typeface="Calibri"/>
                  <a:sym typeface="Calibri"/>
                  <a:hlinkClick r:id="rId6"/>
                </a:rPr>
                <a:t>ark.keith@gmail.com</a:t>
              </a:r>
              <a: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endPara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7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en-US"/>
              <a:t>Introductions</a:t>
            </a:r>
            <a:endParaRPr/>
          </a:p>
        </p:txBody>
      </p:sp>
      <p:sp>
        <p:nvSpPr>
          <p:cNvPr id="128" name="Google Shape;128;p17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Timeline for Track &amp; Mini-Track Submissions</a:t>
            </a:r>
            <a:endParaRPr/>
          </a:p>
        </p:txBody>
      </p:sp>
      <p:sp>
        <p:nvSpPr>
          <p:cNvPr id="134" name="Google Shape;134;p1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August 12: Call for Track Proposals</a:t>
            </a:r>
            <a:endParaRPr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 u="sng">
                <a:solidFill>
                  <a:schemeClr val="hlink"/>
                </a:solidFill>
                <a:hlinkClick action="ppaction://hlinkshowjump?jump=nextslide"/>
              </a:rPr>
              <a:t>Please use Track Proposal Template </a:t>
            </a:r>
            <a:endParaRPr sz="2220"/>
          </a:p>
          <a:p>
            <a:pPr indent="-228600" lvl="1" marL="6858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20"/>
              <a:buChar char="•"/>
            </a:pPr>
            <a:r>
              <a:rPr lang="en-US" sz="2220"/>
              <a:t>Email proposals to </a:t>
            </a:r>
            <a:r>
              <a:rPr lang="en-US" sz="2220" u="sng">
                <a:solidFill>
                  <a:schemeClr val="hlink"/>
                </a:solidFill>
                <a:hlinkClick r:id="rId3"/>
              </a:rPr>
              <a:t>amcis2020.program@gmail.com</a:t>
            </a:r>
            <a:endParaRPr sz="2220"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August 23: Track Proposals Due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August 30: Track Decisions Confirmed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September 6: Call for Mini-Track Proposals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September 19: Mini-Track Submission Site opens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October 18: Mini-Track Submission Site closes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October 24: Track Co-Chairs make Mini-Track recommendations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90"/>
              <a:buChar char="•"/>
            </a:pPr>
            <a:r>
              <a:rPr lang="en-US" sz="2590"/>
              <a:t>October 29: Mini-Track Decisions issued by Program Chairs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9"/>
          <p:cNvSpPr txBox="1"/>
          <p:nvPr>
            <p:ph type="title"/>
          </p:nvPr>
        </p:nvSpPr>
        <p:spPr>
          <a:xfrm>
            <a:off x="477982" y="351270"/>
            <a:ext cx="3650673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Track Proposal </a:t>
            </a:r>
            <a:br>
              <a:rPr lang="en-US"/>
            </a:br>
            <a:r>
              <a:rPr lang="en-US"/>
              <a:t>Template</a:t>
            </a:r>
            <a:endParaRPr/>
          </a:p>
        </p:txBody>
      </p:sp>
      <p:sp>
        <p:nvSpPr>
          <p:cNvPr id="140" name="Google Shape;140;p19"/>
          <p:cNvSpPr/>
          <p:nvPr/>
        </p:nvSpPr>
        <p:spPr>
          <a:xfrm>
            <a:off x="4017819" y="171162"/>
            <a:ext cx="8063346" cy="61606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Title of Track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 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Sponsoring SIG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 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Track Co-Chairs </a:t>
            </a:r>
            <a:r>
              <a:rPr b="1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(include name, title, university, and email)</a:t>
            </a:r>
            <a:r>
              <a:rPr b="0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 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 (primary): 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2: 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3: 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b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Description of Proposed Track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b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Opportunities in Leading Journals (if any)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 </a:t>
            </a:r>
            <a:b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Potential Mini-Tracks (include 3 – 15)</a:t>
            </a:r>
            <a:r>
              <a:rPr b="0" i="0" lang="en-US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 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Policies for Tracks and Mini-Tracks</a:t>
            </a:r>
            <a:endParaRPr/>
          </a:p>
        </p:txBody>
      </p:sp>
      <p:sp>
        <p:nvSpPr>
          <p:cNvPr id="146" name="Google Shape;146;p2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en-US"/>
              <a:t># of Track Chairs</a:t>
            </a:r>
            <a:r>
              <a:rPr lang="en-US"/>
              <a:t>: Each track should have 1 to 5 track chairs. An individual can chair at most one track, and at most one mini-track. The preferred number of co-chairs per track is 2-3 co-chairs.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en-US"/>
              <a:t># of Mini-track Chairs</a:t>
            </a:r>
            <a:r>
              <a:rPr lang="en-US"/>
              <a:t>: Each mini-track should have 1 to 5 mini-track chairs. An individual can chair at most two mini-tracks. The preferred number of co-chairs per mini-track is 2-3 co-chairs.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en-US"/>
              <a:t># of Mini-tracks within a Trac</a:t>
            </a:r>
            <a:r>
              <a:rPr lang="en-US"/>
              <a:t>k: Each track should have at least 2 mini-tracks.</a:t>
            </a:r>
            <a:endParaRPr/>
          </a:p>
          <a:p>
            <a:pPr indent="-228600" lvl="0" marL="22860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i="1" lang="en-US"/>
              <a:t>Roles</a:t>
            </a:r>
            <a:r>
              <a:rPr lang="en-US"/>
              <a:t>: Individuals should hold only one role within a track. A person should not be both a track chair and mini-track chair within the same track.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Overview of Key Dates for Papers &amp; Decisions</a:t>
            </a:r>
            <a:endParaRPr/>
          </a:p>
        </p:txBody>
      </p:sp>
      <p:sp>
        <p:nvSpPr>
          <p:cNvPr id="153" name="Google Shape;153;p2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January 6, 2020: Manuscript submissions for AMCIS 2020 begin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February 28, 2020: AMCIS manuscript submissions closes for authors at 5pm MST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March 5, 2020: All papers have assigned reviewers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April 7, 2020: Mini-Track recommendations due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April 15, 2020: Track Chair recommendations due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April 24, 2020: Revised, camera-ready papers due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May 1, 2020: Final decisions on AMCIS 2020 program are made, with camera-ready papers uploaded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